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70" r:id="rId3"/>
    <p:sldId id="259" r:id="rId4"/>
    <p:sldId id="260" r:id="rId5"/>
    <p:sldId id="261" r:id="rId6"/>
    <p:sldId id="262" r:id="rId7"/>
    <p:sldId id="263" r:id="rId8"/>
    <p:sldId id="267" r:id="rId9"/>
    <p:sldId id="264" r:id="rId10"/>
    <p:sldId id="265" r:id="rId11"/>
    <p:sldId id="266" r:id="rId12"/>
    <p:sldId id="268" r:id="rId13"/>
    <p:sldId id="269" r:id="rId14"/>
    <p:sldId id="271" r:id="rId15"/>
    <p:sldId id="27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p:normalViewPr>
  <p:slideViewPr>
    <p:cSldViewPr snapToGrid="0">
      <p:cViewPr varScale="1">
        <p:scale>
          <a:sx n="81" d="100"/>
          <a:sy n="81" d="100"/>
        </p:scale>
        <p:origin x="835"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C295150-4FD7-4802-B0EB-D52217513A72}" type="datetime1">
              <a:rPr lang="en-US" smtClean="0"/>
              <a:pPr/>
              <a:t>12/14/2017</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36DD0FD-55B0-48C4-8AF2-8A69533EDFC3}" type="slidenum">
              <a:rPr lang="en-US" smtClean="0"/>
              <a:pPr/>
              <a:t>‹#›</a:t>
            </a:fld>
            <a:endParaRPr lang="en-US" dirty="0"/>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61895A-832A-4167-BE9B-7448CA062309}" type="datetime1">
              <a:rPr lang="en-US" smtClean="0"/>
              <a:pPr/>
              <a:t>12/14/2017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7571FF-D602-4BB6-9683-7A1E909D4296}" type="datetime1">
              <a:rPr lang="en-US" smtClean="0"/>
              <a:pPr/>
              <a:t>12/14/2017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392BEB-5202-498C-89F7-BBD3BEE1B887}" type="datetime1">
              <a:rPr lang="en-US" smtClean="0"/>
              <a:pPr/>
              <a:t>12/14/2017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42B6C6-10FF-4510-A888-F0B9C6A788B0}" type="datetime1">
              <a:rPr lang="en-US" smtClean="0"/>
              <a:pPr/>
              <a:t>12/14/2017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2847B31-A4E1-4FCE-8661-5EC33A675437}" type="datetime1">
              <a:rPr lang="en-US" smtClean="0"/>
              <a:pPr/>
              <a:t>12/14/2017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CAD832D-B7F8-4A85-B115-3F84BE9AC26D}" type="datetime1">
              <a:rPr lang="en-US" smtClean="0"/>
              <a:pPr/>
              <a:t>12/14/2017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6DD0FD-55B0-48C4-8AF2-8A69533EDFC3}" type="slidenum">
              <a:rPr lang="en-US" smtClean="0"/>
              <a:pPr/>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0B34F3-05F7-41C1-B84E-68CE2E00C83C}" type="datetime1">
              <a:rPr lang="en-US" smtClean="0"/>
              <a:pPr/>
              <a:t>12/14/2017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6DD0FD-55B0-48C4-8AF2-8A69533EDFC3}" type="slidenum">
              <a:rPr lang="en-US" smtClean="0"/>
              <a:pPr/>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47F82-2B2E-4837-B3AB-C94C672FBECB}" type="datetime1">
              <a:rPr lang="en-US" smtClean="0"/>
              <a:pPr/>
              <a:t>12/14/2017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E57738-F4B0-48EA-9B71-E0F723F8BF6C}" type="datetime1">
              <a:rPr lang="en-US" smtClean="0"/>
              <a:pPr/>
              <a:t>12/14/2017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00D5EF-7D26-425F-8C45-B9312ACE18BC}" type="datetime1">
              <a:rPr lang="en-US" smtClean="0"/>
              <a:pPr/>
              <a:t>12/14/2017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F1909345-DEE0-4B07-8E32-441AC9DA095E}" type="datetime1">
              <a:rPr lang="en-US" smtClean="0"/>
              <a:pPr/>
              <a:t>12/14/2017</a:t>
            </a:fld>
            <a:endParaRPr lang="en-US" dirty="0"/>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F36DD0FD-55B0-48C4-8AF2-8A69533EDFC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uk-UA" i="1" dirty="0" smtClean="0">
                <a:latin typeface="Bookman Old Style" pitchFamily="18" charset="0"/>
              </a:rPr>
              <a:t>І</a:t>
            </a:r>
            <a:r>
              <a:rPr lang="ru-RU" i="1" dirty="0" err="1" smtClean="0">
                <a:latin typeface="Bookman Old Style" pitchFamily="18" charset="0"/>
              </a:rPr>
              <a:t>сторія</a:t>
            </a:r>
            <a:r>
              <a:rPr lang="ru-RU" i="1" dirty="0" smtClean="0">
                <a:latin typeface="Bookman Old Style" pitchFamily="18" charset="0"/>
              </a:rPr>
              <a:t> </a:t>
            </a:r>
            <a:r>
              <a:rPr lang="ru-RU" i="1" dirty="0" err="1" smtClean="0">
                <a:latin typeface="Bookman Old Style" pitchFamily="18" charset="0"/>
              </a:rPr>
              <a:t>дослідження</a:t>
            </a:r>
            <a:r>
              <a:rPr lang="ru-RU" i="1" dirty="0" smtClean="0">
                <a:latin typeface="Bookman Old Style" pitchFamily="18" charset="0"/>
              </a:rPr>
              <a:t> звуку</a:t>
            </a:r>
            <a:endParaRPr lang="en-US" i="1" dirty="0">
              <a:latin typeface="Baskerville Old Face" pitchFamily="18" charset="0"/>
            </a:endParaRPr>
          </a:p>
        </p:txBody>
      </p:sp>
      <p:sp>
        <p:nvSpPr>
          <p:cNvPr id="3" name="Subtitle 2"/>
          <p:cNvSpPr>
            <a:spLocks noGrp="1"/>
          </p:cNvSpPr>
          <p:nvPr>
            <p:ph type="subTitle" idx="1"/>
          </p:nvPr>
        </p:nvSpPr>
        <p:spPr/>
        <p:txBody>
          <a:bodyPr/>
          <a:lstStyle/>
          <a:p>
            <a:r>
              <a:rPr lang="uk-UA" b="1" i="1" dirty="0" smtClean="0">
                <a:effectLst/>
              </a:rPr>
              <a:t>Виконали:</a:t>
            </a:r>
            <a:r>
              <a:rPr lang="uk-UA" i="1" dirty="0" smtClean="0">
                <a:effectLst/>
              </a:rPr>
              <a:t> Холодюк Ярина, </a:t>
            </a:r>
            <a:r>
              <a:rPr lang="uk-UA" i="1" dirty="0" err="1" smtClean="0">
                <a:effectLst/>
              </a:rPr>
              <a:t>Стефанесій</a:t>
            </a:r>
            <a:r>
              <a:rPr lang="uk-UA" i="1" dirty="0" smtClean="0">
                <a:effectLst/>
              </a:rPr>
              <a:t> Ліза, Слободян Оксана</a:t>
            </a:r>
            <a:endParaRPr lang="en-US" i="1" dirty="0">
              <a:effectLst/>
            </a:endParaRPr>
          </a:p>
        </p:txBody>
      </p:sp>
    </p:spTree>
    <p:extLst>
      <p:ext uri="{BB962C8B-B14F-4D97-AF65-F5344CB8AC3E}">
        <p14:creationId xmlns:p14="http://schemas.microsoft.com/office/powerpoint/2010/main" val="22904757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8490" y="570156"/>
            <a:ext cx="4323777" cy="1054250"/>
          </a:xfrm>
        </p:spPr>
        <p:txBody>
          <a:bodyPr/>
          <a:lstStyle/>
          <a:p>
            <a:r>
              <a:rPr lang="uk-UA" i="1" dirty="0" smtClean="0"/>
              <a:t>17 століття</a:t>
            </a:r>
            <a:endParaRPr lang="ru-RU" i="1" dirty="0"/>
          </a:p>
        </p:txBody>
      </p:sp>
      <p:sp>
        <p:nvSpPr>
          <p:cNvPr id="3" name="Прямоугольник 2"/>
          <p:cNvSpPr/>
          <p:nvPr/>
        </p:nvSpPr>
        <p:spPr>
          <a:xfrm>
            <a:off x="460375" y="2378983"/>
            <a:ext cx="4958292" cy="3693319"/>
          </a:xfrm>
          <a:prstGeom prst="rect">
            <a:avLst/>
          </a:prstGeom>
        </p:spPr>
        <p:txBody>
          <a:bodyPr wrap="square">
            <a:spAutoFit/>
          </a:bodyPr>
          <a:lstStyle/>
          <a:p>
            <a:pPr algn="just"/>
            <a:r>
              <a:rPr lang="uk-UA" dirty="0" smtClean="0"/>
              <a:t>	Наступний етап розвитку акустики - це звукозапис. Історія звукозапису розпочинається 12 серпня 1877 року, коли Едісон зробив перший у світі звукозапис на циліндрі фонографа.</a:t>
            </a:r>
            <a:endParaRPr lang="en-US" dirty="0" smtClean="0"/>
          </a:p>
          <a:p>
            <a:pPr algn="just"/>
            <a:r>
              <a:rPr lang="uk-UA" dirty="0"/>
              <a:t>Томас Едісон вперше записав людський голос на фонограф і прокричав "</a:t>
            </a:r>
            <a:r>
              <a:rPr lang="en-US" dirty="0"/>
              <a:t>Hello" </a:t>
            </a:r>
            <a:r>
              <a:rPr lang="uk-UA" dirty="0"/>
              <a:t>у приймач свого винаходу. Але відомим Едісона </a:t>
            </a:r>
            <a:r>
              <a:rPr lang="uk-UA" dirty="0" smtClean="0"/>
              <a:t>зробила демонстрація </a:t>
            </a:r>
            <a:r>
              <a:rPr lang="uk-UA" dirty="0"/>
              <a:t>пісні </a:t>
            </a:r>
            <a:r>
              <a:rPr lang="uk-UA" b="1" dirty="0"/>
              <a:t>«</a:t>
            </a:r>
            <a:r>
              <a:rPr lang="en-US" b="1" dirty="0"/>
              <a:t>Mary had a little lamb»</a:t>
            </a:r>
            <a:r>
              <a:rPr lang="en-US" dirty="0"/>
              <a:t> </a:t>
            </a:r>
            <a:r>
              <a:rPr lang="uk-UA" dirty="0" smtClean="0"/>
              <a:t>на </a:t>
            </a:r>
            <a:r>
              <a:rPr lang="uk-UA" dirty="0"/>
              <a:t>фонографі </a:t>
            </a:r>
            <a:r>
              <a:rPr lang="uk-UA" dirty="0" smtClean="0"/>
              <a:t>і </a:t>
            </a:r>
            <a:r>
              <a:rPr lang="uk-UA" dirty="0"/>
              <a:t>винахідника охрестили «чарівником з </a:t>
            </a:r>
            <a:r>
              <a:rPr lang="uk-UA" dirty="0" err="1"/>
              <a:t>Менло</a:t>
            </a:r>
            <a:r>
              <a:rPr lang="uk-UA" dirty="0"/>
              <a:t> парк». Загадкова машина, що </a:t>
            </a:r>
            <a:r>
              <a:rPr lang="uk-UA" dirty="0" smtClean="0"/>
              <a:t>говорить, </a:t>
            </a:r>
            <a:r>
              <a:rPr lang="uk-UA" dirty="0"/>
              <a:t>викликала крайнє здивування. Ні один винахід Едісона не справив такого приголомшливого враження в Європі та Америці.</a:t>
            </a:r>
            <a:endParaRPr lang="uk-UA" dirty="0" smtClean="0"/>
          </a:p>
        </p:txBody>
      </p:sp>
      <p:sp>
        <p:nvSpPr>
          <p:cNvPr id="22530" name="AutoShape 2" descr="https://upload.wikimedia.org/wikipedia/commons/8/84/Fonograf_01_ubt.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2532" name="AutoShape 4" descr="&amp;Kcy;&amp;acy;&amp;rcy;&amp;tcy;&amp;icy;&amp;ncy;&amp;kcy;&amp;icy; &amp;pcy;&amp;ocy; &amp;zcy;&amp;acy;&amp;pcy;&amp;rcy;&amp;ocy;&amp;scy;&amp;ucy; &amp;fcy;&amp;ocy;&amp;ncy;&amp;ocy;&amp;gcy;&amp;rcy;&amp;acy;&amp;fcy;"/>
          <p:cNvSpPr>
            <a:spLocks noChangeAspect="1" noChangeArrowheads="1"/>
          </p:cNvSpPr>
          <p:nvPr/>
        </p:nvSpPr>
        <p:spPr bwMode="auto">
          <a:xfrm>
            <a:off x="155575" y="-2765425"/>
            <a:ext cx="4324350" cy="5762625"/>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2534" name="Picture 6" descr="&amp;Pcy;&amp;ocy;&amp;khcy;&amp;ocy;&amp;zhcy;&amp;iecy;&amp;iecy; &amp;icy;&amp;zcy;&amp;ocy;&amp;bcy;&amp;rcy;&amp;acy;&amp;zhcy;&amp;iecy;&amp;ncy;&amp;icy;&amp;iecy;"/>
          <p:cNvPicPr>
            <a:picLocks noChangeAspect="1" noChangeArrowheads="1"/>
          </p:cNvPicPr>
          <p:nvPr/>
        </p:nvPicPr>
        <p:blipFill>
          <a:blip r:embed="rId2" cstate="print"/>
          <a:srcRect/>
          <a:stretch>
            <a:fillRect/>
          </a:stretch>
        </p:blipFill>
        <p:spPr bwMode="auto">
          <a:xfrm>
            <a:off x="6163734" y="3916108"/>
            <a:ext cx="2057400" cy="2502243"/>
          </a:xfrm>
          <a:prstGeom prst="rect">
            <a:avLst/>
          </a:prstGeom>
          <a:ln>
            <a:noFill/>
          </a:ln>
          <a:effectLst>
            <a:outerShdw blurRad="292100" dist="139700" dir="2700000" algn="tl" rotWithShape="0">
              <a:srgbClr val="333333">
                <a:alpha val="65000"/>
              </a:srgbClr>
            </a:outerShdw>
          </a:effectLst>
        </p:spPr>
      </p:pic>
      <p:sp>
        <p:nvSpPr>
          <p:cNvPr id="5" name="AutoShape 2" descr="Картинки по запросу томас эдисон портрет"/>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280" t="15829" r="13588" b="6784"/>
          <a:stretch/>
        </p:blipFill>
        <p:spPr bwMode="auto">
          <a:xfrm>
            <a:off x="5706534" y="380472"/>
            <a:ext cx="3293533" cy="27565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i="1" dirty="0" smtClean="0"/>
              <a:t>19 – 20 століття</a:t>
            </a:r>
            <a:endParaRPr lang="ru-RU" i="1" dirty="0"/>
          </a:p>
        </p:txBody>
      </p:sp>
      <p:sp>
        <p:nvSpPr>
          <p:cNvPr id="3" name="Прямоугольник 2"/>
          <p:cNvSpPr/>
          <p:nvPr/>
        </p:nvSpPr>
        <p:spPr>
          <a:xfrm>
            <a:off x="810883" y="2185236"/>
            <a:ext cx="4572000" cy="3366563"/>
          </a:xfrm>
          <a:prstGeom prst="rect">
            <a:avLst/>
          </a:prstGeom>
        </p:spPr>
        <p:txBody>
          <a:bodyPr>
            <a:spAutoFit/>
          </a:bodyPr>
          <a:lstStyle/>
          <a:p>
            <a:pPr algn="just">
              <a:lnSpc>
                <a:spcPct val="150000"/>
              </a:lnSpc>
            </a:pPr>
            <a:r>
              <a:rPr lang="ru-RU" dirty="0" smtClean="0"/>
              <a:t>	Активна </a:t>
            </a:r>
            <a:r>
              <a:rPr lang="uk-UA" dirty="0" smtClean="0"/>
              <a:t>дослідницька діяльність багатьох учених у </a:t>
            </a:r>
            <a:r>
              <a:rPr lang="en-US" dirty="0" smtClean="0"/>
              <a:t>XIX </a:t>
            </a:r>
            <a:r>
              <a:rPr lang="ru-RU" dirty="0" smtClean="0"/>
              <a:t>та </a:t>
            </a:r>
            <a:r>
              <a:rPr lang="en-US" dirty="0" smtClean="0"/>
              <a:t>XX </a:t>
            </a:r>
            <a:r>
              <a:rPr lang="ru-RU" dirty="0" err="1" smtClean="0"/>
              <a:t>століттях</a:t>
            </a:r>
            <a:r>
              <a:rPr lang="ru-RU" dirty="0" smtClean="0"/>
              <a:t> </a:t>
            </a:r>
            <a:r>
              <a:rPr lang="ru-RU" dirty="0" err="1" smtClean="0"/>
              <a:t>сформувала</a:t>
            </a:r>
            <a:r>
              <a:rPr lang="ru-RU" dirty="0" smtClean="0"/>
              <a:t> </a:t>
            </a:r>
            <a:r>
              <a:rPr lang="uk-UA" dirty="0" smtClean="0"/>
              <a:t>сучасну</a:t>
            </a:r>
            <a:r>
              <a:rPr lang="ru-RU" dirty="0" smtClean="0"/>
              <a:t> акустику, як науку, </a:t>
            </a:r>
            <a:r>
              <a:rPr lang="ru-RU" dirty="0" err="1" smtClean="0"/>
              <a:t>що</a:t>
            </a:r>
            <a:r>
              <a:rPr lang="ru-RU" dirty="0" smtClean="0"/>
              <a:t> </a:t>
            </a:r>
            <a:r>
              <a:rPr lang="ru-RU" dirty="0" err="1" smtClean="0"/>
              <a:t>охоплює</a:t>
            </a:r>
            <a:r>
              <a:rPr lang="ru-RU" dirty="0" smtClean="0"/>
              <a:t> </a:t>
            </a:r>
            <a:r>
              <a:rPr lang="ru-RU" dirty="0" err="1" smtClean="0"/>
              <a:t>явища</a:t>
            </a:r>
            <a:r>
              <a:rPr lang="ru-RU" dirty="0" smtClean="0"/>
              <a:t>, </a:t>
            </a:r>
            <a:r>
              <a:rPr lang="ru-RU" dirty="0" err="1" smtClean="0"/>
              <a:t>пов'язані</a:t>
            </a:r>
            <a:r>
              <a:rPr lang="ru-RU" dirty="0" smtClean="0"/>
              <a:t> </a:t>
            </a:r>
            <a:r>
              <a:rPr lang="ru-RU" dirty="0" err="1" smtClean="0"/>
              <a:t>зі</a:t>
            </a:r>
            <a:r>
              <a:rPr lang="ru-RU" dirty="0" smtClean="0"/>
              <a:t> </a:t>
            </a:r>
            <a:r>
              <a:rPr lang="ru-RU" dirty="0" err="1" smtClean="0"/>
              <a:t>створенням</a:t>
            </a:r>
            <a:r>
              <a:rPr lang="ru-RU" dirty="0" smtClean="0"/>
              <a:t>, </a:t>
            </a:r>
            <a:r>
              <a:rPr lang="ru-RU" dirty="0" err="1" smtClean="0"/>
              <a:t>поширенням</a:t>
            </a:r>
            <a:r>
              <a:rPr lang="ru-RU" dirty="0" smtClean="0"/>
              <a:t> </a:t>
            </a:r>
            <a:r>
              <a:rPr lang="ru-RU" dirty="0" err="1" smtClean="0"/>
              <a:t>хвиль</a:t>
            </a:r>
            <a:r>
              <a:rPr lang="ru-RU" dirty="0" smtClean="0"/>
              <a:t> та </a:t>
            </a:r>
            <a:r>
              <a:rPr lang="ru-RU" dirty="0" err="1" smtClean="0"/>
              <a:t>взаємодією</a:t>
            </a:r>
            <a:r>
              <a:rPr lang="ru-RU" dirty="0" smtClean="0"/>
              <a:t> </a:t>
            </a:r>
            <a:r>
              <a:rPr lang="ru-RU" dirty="0" err="1" smtClean="0"/>
              <a:t>їх</a:t>
            </a:r>
            <a:r>
              <a:rPr lang="ru-RU" dirty="0" smtClean="0"/>
              <a:t> </a:t>
            </a:r>
            <a:r>
              <a:rPr lang="ru-RU" dirty="0" err="1" smtClean="0"/>
              <a:t>із</a:t>
            </a:r>
            <a:r>
              <a:rPr lang="ru-RU" dirty="0" smtClean="0"/>
              <a:t> </a:t>
            </a:r>
            <a:r>
              <a:rPr lang="ru-RU" dirty="0" err="1" smtClean="0"/>
              <a:t>середовищем</a:t>
            </a:r>
            <a:r>
              <a:rPr lang="ru-RU" dirty="0" smtClean="0"/>
              <a:t>. В акустику </a:t>
            </a:r>
            <a:r>
              <a:rPr lang="ru-RU" dirty="0" err="1" smtClean="0"/>
              <a:t>прийшла</a:t>
            </a:r>
            <a:r>
              <a:rPr lang="ru-RU" dirty="0" smtClean="0"/>
              <a:t> </a:t>
            </a:r>
            <a:r>
              <a:rPr lang="ru-RU" dirty="0" err="1" smtClean="0"/>
              <a:t>диференціація</a:t>
            </a:r>
            <a:r>
              <a:rPr lang="ru-RU" dirty="0" smtClean="0"/>
              <a:t>, </a:t>
            </a:r>
            <a:r>
              <a:rPr lang="ru-RU" dirty="0" err="1" smtClean="0"/>
              <a:t>сформувалися</a:t>
            </a:r>
            <a:r>
              <a:rPr lang="ru-RU" dirty="0" smtClean="0"/>
              <a:t> </a:t>
            </a:r>
            <a:r>
              <a:rPr lang="ru-RU" dirty="0" err="1" smtClean="0"/>
              <a:t>окремі</a:t>
            </a:r>
            <a:r>
              <a:rPr lang="ru-RU" dirty="0" smtClean="0"/>
              <a:t> </a:t>
            </a:r>
            <a:r>
              <a:rPr lang="ru-RU" dirty="0" err="1" smtClean="0"/>
              <a:t>наукові</a:t>
            </a:r>
            <a:r>
              <a:rPr lang="ru-RU" dirty="0" smtClean="0"/>
              <a:t> та </a:t>
            </a:r>
            <a:r>
              <a:rPr lang="ru-RU" dirty="0" err="1" smtClean="0"/>
              <a:t>інженерні</a:t>
            </a:r>
            <a:r>
              <a:rPr lang="ru-RU" dirty="0" smtClean="0"/>
              <a:t> </a:t>
            </a:r>
            <a:r>
              <a:rPr lang="ru-RU" dirty="0" err="1" smtClean="0"/>
              <a:t>дисципліни</a:t>
            </a:r>
            <a:r>
              <a:rPr lang="ru-RU" dirty="0" smtClean="0"/>
              <a:t>. </a:t>
            </a:r>
            <a:endParaRPr lang="ru-RU" dirty="0"/>
          </a:p>
        </p:txBody>
      </p:sp>
      <p:pic>
        <p:nvPicPr>
          <p:cNvPr id="23554" name="Picture 2" descr="&amp;Kcy;&amp;acy;&amp;rcy;&amp;tcy;&amp;icy;&amp;ncy;&amp;kcy;&amp;icy; &amp;pcy;&amp;ocy; &amp;zcy;&amp;acy;&amp;pcy;&amp;rcy;&amp;ocy;&amp;scy;&amp;ucy; &amp;zcy;&amp;vcy;&amp;ucy;&amp;kcy;"/>
          <p:cNvPicPr>
            <a:picLocks noChangeAspect="1" noChangeArrowheads="1"/>
          </p:cNvPicPr>
          <p:nvPr/>
        </p:nvPicPr>
        <p:blipFill>
          <a:blip r:embed="rId2" cstate="print"/>
          <a:srcRect/>
          <a:stretch>
            <a:fillRect/>
          </a:stretch>
        </p:blipFill>
        <p:spPr bwMode="auto">
          <a:xfrm>
            <a:off x="5529832" y="3813937"/>
            <a:ext cx="3251858" cy="2344485"/>
          </a:xfrm>
          <a:prstGeom prst="rect">
            <a:avLst/>
          </a:prstGeom>
          <a:ln>
            <a:noFill/>
          </a:ln>
          <a:effectLst>
            <a:outerShdw blurRad="292100" dist="139700" dir="2700000" algn="tl" rotWithShape="0">
              <a:srgbClr val="333333">
                <a:alpha val="65000"/>
              </a:srgbClr>
            </a:outerShdw>
          </a:effectLst>
        </p:spPr>
      </p:pic>
      <p:sp>
        <p:nvSpPr>
          <p:cNvPr id="23556" name="AutoShape 4" descr="&amp;Kcy;&amp;acy;&amp;rcy;&amp;tcy;&amp;icy;&amp;ncy;&amp;kcy;&amp;icy; &amp;pcy;&amp;ocy; &amp;zcy;&amp;acy;&amp;pcy;&amp;rcy;&amp;ocy;&amp;scy;&amp;ucy; &amp;zcy;&amp;vcy;&amp;ucy;&amp;kcy;"/>
          <p:cNvSpPr>
            <a:spLocks noChangeAspect="1" noChangeArrowheads="1"/>
          </p:cNvSpPr>
          <p:nvPr/>
        </p:nvSpPr>
        <p:spPr bwMode="auto">
          <a:xfrm>
            <a:off x="155575" y="-2514600"/>
            <a:ext cx="9315450" cy="523875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3558" name="AutoShape 6" descr="&amp;Kcy;&amp;acy;&amp;rcy;&amp;tcy;&amp;icy;&amp;ncy;&amp;kcy;&amp;icy; &amp;pcy;&amp;ocy; &amp;zcy;&amp;acy;&amp;pcy;&amp;rcy;&amp;ocy;&amp;scy;&amp;ucy; &amp;zcy;&amp;vcy;&amp;ucy;&amp;kcy;"/>
          <p:cNvSpPr>
            <a:spLocks noChangeAspect="1" noChangeArrowheads="1"/>
          </p:cNvSpPr>
          <p:nvPr/>
        </p:nvSpPr>
        <p:spPr bwMode="auto">
          <a:xfrm>
            <a:off x="155575" y="-2514600"/>
            <a:ext cx="9315450" cy="5238750"/>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3560" name="Picture 8" descr="&amp;Kcy;&amp;acy;&amp;rcy;&amp;tcy;&amp;icy;&amp;ncy;&amp;kcy;&amp;icy; &amp;pcy;&amp;ocy; &amp;zcy;&amp;acy;&amp;pcy;&amp;rcy;&amp;ocy;&amp;scy;&amp;ucy; &amp;zcy;&amp;vcy;&amp;ucy;&amp;kcy;"/>
          <p:cNvPicPr>
            <a:picLocks noChangeAspect="1" noChangeArrowheads="1"/>
          </p:cNvPicPr>
          <p:nvPr/>
        </p:nvPicPr>
        <p:blipFill>
          <a:blip r:embed="rId3" cstate="print">
            <a:duotone>
              <a:prstClr val="black"/>
              <a:schemeClr val="accent4">
                <a:lumMod val="20000"/>
                <a:lumOff val="80000"/>
                <a:tint val="45000"/>
                <a:satMod val="400000"/>
              </a:schemeClr>
            </a:duotone>
          </a:blip>
          <a:srcRect/>
          <a:stretch>
            <a:fillRect/>
          </a:stretch>
        </p:blipFill>
        <p:spPr bwMode="auto">
          <a:xfrm>
            <a:off x="6357968" y="2156903"/>
            <a:ext cx="1621467" cy="162146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7116" y="354496"/>
            <a:ext cx="7756263" cy="1054250"/>
          </a:xfrm>
        </p:spPr>
        <p:txBody>
          <a:bodyPr/>
          <a:lstStyle/>
          <a:p>
            <a:r>
              <a:rPr lang="uk-UA" i="1" dirty="0" smtClean="0"/>
              <a:t>Дослідження звуку в Україні</a:t>
            </a:r>
            <a:endParaRPr lang="ru-RU" i="1" dirty="0"/>
          </a:p>
        </p:txBody>
      </p:sp>
      <p:sp>
        <p:nvSpPr>
          <p:cNvPr id="3" name="Прямоугольник 2"/>
          <p:cNvSpPr/>
          <p:nvPr/>
        </p:nvSpPr>
        <p:spPr>
          <a:xfrm>
            <a:off x="431801" y="1986445"/>
            <a:ext cx="4690532" cy="3477875"/>
          </a:xfrm>
          <a:prstGeom prst="rect">
            <a:avLst/>
          </a:prstGeom>
        </p:spPr>
        <p:txBody>
          <a:bodyPr wrap="square">
            <a:spAutoFit/>
          </a:bodyPr>
          <a:lstStyle/>
          <a:p>
            <a:pPr algn="just"/>
            <a:r>
              <a:rPr lang="ru-RU" sz="2000" dirty="0" smtClean="0"/>
              <a:t>	</a:t>
            </a:r>
            <a:r>
              <a:rPr lang="uk-UA" sz="2000" dirty="0" smtClean="0"/>
              <a:t>Перші дослідження, пов'язані з вивченням закономірностей поширення хвильових збурень, виконав в Україні професор Новоросійського університету (Одеса) Микола Олексійович Умов. У його дослідженнях значне місце посідала робота з визначення кількісних оцінок величини енергії, що переноситься хвилею. У 1874 році він захистив докторську дисертацію на тему: «Рівняння руху енергії у тілах»</a:t>
            </a:r>
            <a:endParaRPr lang="uk-UA" sz="2000" dirty="0"/>
          </a:p>
        </p:txBody>
      </p:sp>
      <p:sp>
        <p:nvSpPr>
          <p:cNvPr id="25602" name="AutoShape 2" descr="&amp;Kcy;&amp;acy;&amp;rcy;&amp;tcy;&amp;icy;&amp;ncy;&amp;kcy;&amp;icy; &amp;pcy;&amp;ocy; &amp;zcy;&amp;acy;&amp;pcy;&amp;rcy;&amp;ocy;&amp;scy;&amp;ucy; &amp;mcy;&amp;icy;&amp;kcy;&amp;ocy;&amp;lcy;&amp;acy; &amp;ocy;&amp;lcy;&amp;iecy;&amp;kcy;&amp;scy;&amp;iukcy;&amp;jcy;&amp;ocy;&amp;vcy;&amp;icy;&amp;chcy; &amp;ucy;&amp;mcy;&amp;ocy;&amp;vcy;"/>
          <p:cNvSpPr>
            <a:spLocks noChangeAspect="1" noChangeArrowheads="1"/>
          </p:cNvSpPr>
          <p:nvPr/>
        </p:nvSpPr>
        <p:spPr bwMode="auto">
          <a:xfrm>
            <a:off x="155575" y="-2735263"/>
            <a:ext cx="3933825" cy="5705476"/>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5604" name="AutoShape 4" descr="&amp;Kcy;&amp;acy;&amp;rcy;&amp;tcy;&amp;icy;&amp;ncy;&amp;kcy;&amp;icy; &amp;pcy;&amp;ocy; &amp;zcy;&amp;acy;&amp;pcy;&amp;rcy;&amp;ocy;&amp;scy;&amp;ucy; &amp;mcy;&amp;icy;&amp;kcy;&amp;ocy;&amp;lcy;&amp;acy; &amp;ocy;&amp;lcy;&amp;iecy;&amp;kcy;&amp;scy;&amp;iukcy;&amp;jcy;&amp;ocy;&amp;vcy;&amp;icy;&amp;chcy; &amp;ucy;&amp;mcy;&amp;ocy;&amp;vcy;"/>
          <p:cNvSpPr>
            <a:spLocks noChangeAspect="1" noChangeArrowheads="1"/>
          </p:cNvSpPr>
          <p:nvPr/>
        </p:nvSpPr>
        <p:spPr bwMode="auto">
          <a:xfrm>
            <a:off x="155575" y="-2735263"/>
            <a:ext cx="3933825" cy="5705476"/>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5606" name="Picture 6" descr="&amp;Kcy;&amp;acy;&amp;rcy;&amp;tcy;&amp;icy;&amp;ncy;&amp;kcy;&amp;icy; &amp;pcy;&amp;ocy; &amp;zcy;&amp;acy;&amp;pcy;&amp;rcy;&amp;ocy;&amp;scy;&amp;ucy; &amp;mcy;&amp;icy;&amp;kcy;&amp;ocy;&amp;lcy;&amp;acy; &amp;ocy;&amp;lcy;&amp;iecy;&amp;kcy;&amp;scy;&amp;iukcy;&amp;jcy;&amp;ocy;&amp;vcy;&amp;icy;&amp;chcy; &amp;ucy;&amp;mcy;&amp;ocy;&amp;vcy;"/>
          <p:cNvPicPr>
            <a:picLocks noChangeAspect="1" noChangeArrowheads="1"/>
          </p:cNvPicPr>
          <p:nvPr/>
        </p:nvPicPr>
        <p:blipFill>
          <a:blip r:embed="rId2" cstate="print"/>
          <a:srcRect/>
          <a:stretch>
            <a:fillRect/>
          </a:stretch>
        </p:blipFill>
        <p:spPr bwMode="auto">
          <a:xfrm>
            <a:off x="5601878" y="2287440"/>
            <a:ext cx="2564808" cy="330802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8490" y="397628"/>
            <a:ext cx="7756263" cy="1054250"/>
          </a:xfrm>
        </p:spPr>
        <p:txBody>
          <a:bodyPr/>
          <a:lstStyle/>
          <a:p>
            <a:r>
              <a:rPr lang="uk-UA" i="1" dirty="0" smtClean="0"/>
              <a:t>Дослідження звуку в Україні</a:t>
            </a:r>
            <a:endParaRPr lang="ru-RU" i="1" dirty="0"/>
          </a:p>
        </p:txBody>
      </p:sp>
      <p:sp>
        <p:nvSpPr>
          <p:cNvPr id="3" name="Прямоугольник 2"/>
          <p:cNvSpPr/>
          <p:nvPr/>
        </p:nvSpPr>
        <p:spPr>
          <a:xfrm>
            <a:off x="155575" y="2165230"/>
            <a:ext cx="6294652" cy="4801314"/>
          </a:xfrm>
          <a:prstGeom prst="rect">
            <a:avLst/>
          </a:prstGeom>
        </p:spPr>
        <p:txBody>
          <a:bodyPr wrap="square">
            <a:spAutoFit/>
          </a:bodyPr>
          <a:lstStyle/>
          <a:p>
            <a:pPr algn="just"/>
            <a:r>
              <a:rPr lang="uk-UA" dirty="0" smtClean="0"/>
              <a:t>	Значний внесок у становленні акустики внесли роботи видатного вченого О. О. </a:t>
            </a:r>
            <a:r>
              <a:rPr lang="uk-UA" dirty="0" err="1" smtClean="0"/>
              <a:t>Харкевича</a:t>
            </a:r>
            <a:r>
              <a:rPr lang="uk-UA" dirty="0" smtClean="0"/>
              <a:t>, який з 1944 по 1952 рік працював в Україні, спочатку у Львівській політехніці, а відтак, в інституті фізики НАН України. Він читав лекції на кафедрі акустики Київського політехнічного інституту. </a:t>
            </a:r>
          </a:p>
          <a:p>
            <a:r>
              <a:rPr lang="uk-UA" dirty="0"/>
              <a:t>Основні праці — з теорії та розрахунку електроакустичних апаратів, теорії інформації, з радіотехніки.</a:t>
            </a:r>
          </a:p>
          <a:p>
            <a:r>
              <a:rPr lang="uk-UA" dirty="0"/>
              <a:t>Автор понад 100 наукових робіт, зокрема 10 монографій. Його «Нариси загальної теорії зв'язку» (1955) стали однією з праць, що заклали підвалини теорії інформації.</a:t>
            </a:r>
          </a:p>
          <a:p>
            <a:r>
              <a:rPr lang="uk-UA" dirty="0"/>
              <a:t>Інші книги:</a:t>
            </a:r>
          </a:p>
          <a:p>
            <a:r>
              <a:rPr lang="uk-UA" dirty="0"/>
              <a:t>«Теорія електроакустичних апаратів» </a:t>
            </a:r>
            <a:r>
              <a:rPr lang="uk-UA" dirty="0" smtClean="0"/>
              <a:t>(1940</a:t>
            </a:r>
            <a:r>
              <a:rPr lang="uk-UA" dirty="0"/>
              <a:t>),</a:t>
            </a:r>
          </a:p>
          <a:p>
            <a:r>
              <a:rPr lang="uk-UA" dirty="0"/>
              <a:t>«Теоретичні основи радіозв'язку» </a:t>
            </a:r>
            <a:r>
              <a:rPr lang="uk-UA" dirty="0" smtClean="0"/>
              <a:t>(1957</a:t>
            </a:r>
            <a:r>
              <a:rPr lang="uk-UA" dirty="0"/>
              <a:t>),</a:t>
            </a:r>
          </a:p>
          <a:p>
            <a:r>
              <a:rPr lang="uk-UA" dirty="0"/>
              <a:t>«Спектри та аналіз» (4-е видання — </a:t>
            </a:r>
            <a:r>
              <a:rPr lang="uk-UA" dirty="0" smtClean="0"/>
              <a:t> </a:t>
            </a:r>
            <a:r>
              <a:rPr lang="uk-UA" dirty="0"/>
              <a:t>1962),</a:t>
            </a:r>
          </a:p>
          <a:p>
            <a:r>
              <a:rPr lang="uk-UA" dirty="0"/>
              <a:t>«Боротьба з </a:t>
            </a:r>
            <a:r>
              <a:rPr lang="uk-UA" dirty="0" smtClean="0"/>
              <a:t>перешкодами» </a:t>
            </a:r>
            <a:r>
              <a:rPr lang="uk-UA" dirty="0"/>
              <a:t>(2-е видання — </a:t>
            </a:r>
            <a:r>
              <a:rPr lang="uk-UA" dirty="0" smtClean="0"/>
              <a:t> </a:t>
            </a:r>
            <a:r>
              <a:rPr lang="uk-UA" dirty="0"/>
              <a:t>1965).</a:t>
            </a:r>
          </a:p>
          <a:p>
            <a:pPr algn="just"/>
            <a:endParaRPr lang="uk-UA" dirty="0"/>
          </a:p>
        </p:txBody>
      </p:sp>
      <p:sp>
        <p:nvSpPr>
          <p:cNvPr id="26626" name="AutoShape 2" descr="&amp;Kcy;&amp;acy;&amp;rcy;&amp;tcy;&amp;icy;&amp;ncy;&amp;kcy;&amp;icy; &amp;pcy;&amp;ocy; &amp;zcy;&amp;acy;&amp;pcy;&amp;rcy;&amp;ocy;&amp;scy;&amp;ucy; &amp;KHcy;&amp;acy;&amp;rcy;&amp;kcy;&amp;iecy;&amp;vcy;&amp;icy;&amp;chcy;"/>
          <p:cNvSpPr>
            <a:spLocks noChangeAspect="1" noChangeArrowheads="1"/>
          </p:cNvSpPr>
          <p:nvPr/>
        </p:nvSpPr>
        <p:spPr bwMode="auto">
          <a:xfrm>
            <a:off x="155575" y="-1828800"/>
            <a:ext cx="2505075" cy="38100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6628" name="AutoShape 4" descr="&amp;Kcy;&amp;acy;&amp;rcy;&amp;tcy;&amp;icy;&amp;ncy;&amp;kcy;&amp;icy; &amp;pcy;&amp;ocy; &amp;zcy;&amp;acy;&amp;pcy;&amp;rcy;&amp;ocy;&amp;scy;&amp;ucy; &amp;KHcy;&amp;acy;&amp;rcy;&amp;kcy;&amp;iecy;&amp;vcy;&amp;icy;&amp;chcy;"/>
          <p:cNvSpPr>
            <a:spLocks noChangeAspect="1" noChangeArrowheads="1"/>
          </p:cNvSpPr>
          <p:nvPr/>
        </p:nvSpPr>
        <p:spPr bwMode="auto">
          <a:xfrm>
            <a:off x="155575" y="-1828800"/>
            <a:ext cx="2505075" cy="38100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6630" name="Picture 6" descr="&amp;Kcy;&amp;acy;&amp;rcy;&amp;tcy;&amp;icy;&amp;ncy;&amp;kcy;&amp;icy; &amp;pcy;&amp;ocy; &amp;zcy;&amp;acy;&amp;pcy;&amp;rcy;&amp;ocy;&amp;scy;&amp;ucy; &amp;KHcy;&amp;acy;&amp;rcy;&amp;kcy;&amp;iecy;&amp;vcy;&amp;icy;&amp;chcy;"/>
          <p:cNvPicPr>
            <a:picLocks noChangeAspect="1" noChangeArrowheads="1"/>
          </p:cNvPicPr>
          <p:nvPr/>
        </p:nvPicPr>
        <p:blipFill>
          <a:blip r:embed="rId2" cstate="print"/>
          <a:srcRect/>
          <a:stretch>
            <a:fillRect/>
          </a:stretch>
        </p:blipFill>
        <p:spPr bwMode="auto">
          <a:xfrm>
            <a:off x="6579612" y="2083084"/>
            <a:ext cx="2379877" cy="338371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4361" y="2286000"/>
            <a:ext cx="5074920" cy="4312920"/>
          </a:xfrm>
        </p:spPr>
        <p:txBody>
          <a:bodyPr/>
          <a:lstStyle/>
          <a:p>
            <a:pPr fontAlgn="base"/>
            <a:r>
              <a:rPr lang="uk-UA" sz="2000" dirty="0" smtClean="0">
                <a:solidFill>
                  <a:schemeClr val="tx1"/>
                </a:solidFill>
              </a:rPr>
              <a:t>Наші далекі предки використовували звук  для передачі різних повідомлень на великі відстані. Наприклад, часті удари дзвону сповіщали про напад ворогів, про пожежу або про стихійне лихо.</a:t>
            </a:r>
            <a:br>
              <a:rPr lang="uk-UA" sz="2000" dirty="0" smtClean="0">
                <a:solidFill>
                  <a:schemeClr val="tx1"/>
                </a:solidFill>
              </a:rPr>
            </a:br>
            <a:r>
              <a:rPr lang="uk-UA" sz="2000" dirty="0" smtClean="0">
                <a:solidFill>
                  <a:schemeClr val="tx1"/>
                </a:solidFill>
              </a:rPr>
              <a:t>А нам, жителям </a:t>
            </a:r>
            <a:r>
              <a:rPr lang="en-US" sz="2000" dirty="0" smtClean="0">
                <a:solidFill>
                  <a:schemeClr val="tx1"/>
                </a:solidFill>
              </a:rPr>
              <a:t>XXI </a:t>
            </a:r>
            <a:r>
              <a:rPr lang="uk-UA" sz="2000" dirty="0" smtClean="0">
                <a:solidFill>
                  <a:schemeClr val="tx1"/>
                </a:solidFill>
              </a:rPr>
              <a:t>століття, звукові хвилі, як і раніше служать засобом пізнання, дозволяють насолоджуватися прекрасними поетичними рядками, слухати чарівну музику і просто спілкуватися з друзями</a:t>
            </a:r>
            <a:r>
              <a:rPr lang="uk-UA" sz="2000" dirty="0" smtClean="0">
                <a:solidFill>
                  <a:schemeClr val="tx1">
                    <a:lumMod val="65000"/>
                    <a:lumOff val="35000"/>
                  </a:schemeClr>
                </a:solidFill>
              </a:rPr>
              <a:t>.</a:t>
            </a:r>
            <a:r>
              <a:rPr lang="uk-UA" dirty="0" smtClean="0">
                <a:solidFill>
                  <a:schemeClr val="tx1">
                    <a:lumMod val="65000"/>
                    <a:lumOff val="35000"/>
                  </a:schemeClr>
                </a:solidFill>
              </a:rPr>
              <a:t/>
            </a:r>
            <a:br>
              <a:rPr lang="uk-UA" dirty="0" smtClean="0">
                <a:solidFill>
                  <a:schemeClr val="tx1">
                    <a:lumMod val="65000"/>
                    <a:lumOff val="35000"/>
                  </a:schemeClr>
                </a:solidFill>
              </a:rPr>
            </a:br>
            <a:endParaRPr lang="uk-UA" dirty="0">
              <a:solidFill>
                <a:schemeClr val="tx1">
                  <a:lumMod val="65000"/>
                  <a:lumOff val="35000"/>
                </a:scheme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4594" y="1981200"/>
            <a:ext cx="3272100" cy="2039302"/>
          </a:xfrm>
          <a:prstGeom prst="rect">
            <a:avLst/>
          </a:prstGeom>
          <a:ln>
            <a:noFill/>
          </a:ln>
          <a:effectLst>
            <a:outerShdw blurRad="292100" dist="139700" dir="2700000" algn="tl" rotWithShape="0">
              <a:srgbClr val="333333">
                <a:alpha val="65000"/>
              </a:srgbClr>
            </a:outerShdw>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2655" y="4325302"/>
            <a:ext cx="2417445" cy="24653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678373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Дякуємо за увагу!</a:t>
            </a:r>
            <a:endParaRPr lang="uk-UA" dirty="0"/>
          </a:p>
        </p:txBody>
      </p:sp>
      <p:pic>
        <p:nvPicPr>
          <p:cNvPr id="1026" name="Picture 2" descr="Результат пошуку зображень за запитом &quot;дякую за увагу звук&quot;"/>
          <p:cNvPicPr>
            <a:picLocks noChangeAspect="1" noChangeArrowheads="1"/>
          </p:cNvPicPr>
          <p:nvPr/>
        </p:nvPicPr>
        <p:blipFill rotWithShape="1">
          <a:blip r:embed="rId2">
            <a:extLst>
              <a:ext uri="{28A0092B-C50C-407E-A947-70E740481C1C}">
                <a14:useLocalDpi xmlns:a14="http://schemas.microsoft.com/office/drawing/2010/main" val="0"/>
              </a:ext>
            </a:extLst>
          </a:blip>
          <a:srcRect t="35928" b="12418"/>
          <a:stretch/>
        </p:blipFill>
        <p:spPr bwMode="auto">
          <a:xfrm>
            <a:off x="688490" y="2620652"/>
            <a:ext cx="7778495" cy="301657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3452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вмісту 1"/>
          <p:cNvSpPr>
            <a:spLocks noGrp="1"/>
          </p:cNvSpPr>
          <p:nvPr>
            <p:ph idx="1"/>
          </p:nvPr>
        </p:nvSpPr>
        <p:spPr/>
        <p:txBody>
          <a:bodyPr>
            <a:normAutofit/>
          </a:bodyPr>
          <a:lstStyle/>
          <a:p>
            <a:r>
              <a:rPr lang="uk-UA" b="1" i="1" dirty="0" smtClean="0"/>
              <a:t>Мета:</a:t>
            </a:r>
            <a:r>
              <a:rPr lang="uk-UA" i="1" dirty="0" smtClean="0"/>
              <a:t> Дослідити історію вивчення звуку</a:t>
            </a:r>
          </a:p>
          <a:p>
            <a:r>
              <a:rPr lang="uk-UA" b="1" i="1" dirty="0" smtClean="0"/>
              <a:t>План</a:t>
            </a:r>
          </a:p>
          <a:p>
            <a:pPr marL="457200" indent="-457200">
              <a:buFont typeface="+mj-lt"/>
              <a:buAutoNum type="arabicPeriod"/>
            </a:pPr>
            <a:r>
              <a:rPr lang="uk-UA" i="1" dirty="0" smtClean="0"/>
              <a:t>Дослідження звуку в світі</a:t>
            </a:r>
          </a:p>
          <a:p>
            <a:pPr marL="457200" indent="-457200">
              <a:buFont typeface="+mj-lt"/>
              <a:buAutoNum type="arabicPeriod"/>
            </a:pPr>
            <a:r>
              <a:rPr lang="uk-UA" i="1" dirty="0"/>
              <a:t>Д</a:t>
            </a:r>
            <a:r>
              <a:rPr lang="uk-UA" i="1" dirty="0" smtClean="0"/>
              <a:t>ослідження звуку в Україні</a:t>
            </a:r>
          </a:p>
          <a:p>
            <a:pPr marL="457200" indent="-457200">
              <a:buFont typeface="+mj-lt"/>
              <a:buAutoNum type="arabicPeriod"/>
            </a:pPr>
            <a:r>
              <a:rPr lang="uk-UA" i="1" dirty="0" smtClean="0"/>
              <a:t>Підсумки</a:t>
            </a:r>
          </a:p>
          <a:p>
            <a:endParaRPr lang="uk-UA" dirty="0" smtClean="0">
              <a:effectLst>
                <a:outerShdw blurRad="38100" dist="38100" dir="2700000" algn="tl">
                  <a:srgbClr val="000000">
                    <a:alpha val="43137"/>
                  </a:srgbClr>
                </a:outerShdw>
              </a:effectLst>
            </a:endParaRPr>
          </a:p>
          <a:p>
            <a:endParaRPr lang="uk-UA" dirty="0" smtClean="0"/>
          </a:p>
          <a:p>
            <a:endParaRPr lang="uk-UA" dirty="0"/>
          </a:p>
        </p:txBody>
      </p:sp>
    </p:spTree>
    <p:extLst>
      <p:ext uri="{BB962C8B-B14F-4D97-AF65-F5344CB8AC3E}">
        <p14:creationId xmlns:p14="http://schemas.microsoft.com/office/powerpoint/2010/main" val="27336491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i="1" dirty="0" smtClean="0"/>
              <a:t>Звуки до нашої ери</a:t>
            </a:r>
            <a:endParaRPr lang="ru-RU" i="1" dirty="0"/>
          </a:p>
        </p:txBody>
      </p:sp>
      <p:pic>
        <p:nvPicPr>
          <p:cNvPr id="1026" name="Picture 2" descr="&amp;Kcy;&amp;acy;&amp;rcy;&amp;tcy;&amp;icy;&amp;ncy;&amp;kcy;&amp;icy; &amp;pcy;&amp;ocy; &amp;zcy;&amp;acy;&amp;pcy;&amp;rcy;&amp;ocy;&amp;scy;&amp;ucy; &amp;pcy;&amp;iecy;&amp;chcy;&amp;iecy;&amp;rcy;&amp;ncy;&amp;iukcy; &amp;lcy;&amp;yucy;&amp;dcy;&amp;icy;"/>
          <p:cNvPicPr>
            <a:picLocks noChangeAspect="1" noChangeArrowheads="1"/>
          </p:cNvPicPr>
          <p:nvPr/>
        </p:nvPicPr>
        <p:blipFill>
          <a:blip r:embed="rId2" cstate="print"/>
          <a:srcRect/>
          <a:stretch>
            <a:fillRect/>
          </a:stretch>
        </p:blipFill>
        <p:spPr bwMode="auto">
          <a:xfrm>
            <a:off x="2408723" y="3780767"/>
            <a:ext cx="4292048" cy="2770756"/>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724619" y="1984075"/>
            <a:ext cx="7660256" cy="1200329"/>
          </a:xfrm>
          <a:prstGeom prst="rect">
            <a:avLst/>
          </a:prstGeom>
          <a:noFill/>
        </p:spPr>
        <p:txBody>
          <a:bodyPr wrap="square" rtlCol="0">
            <a:spAutoFit/>
          </a:bodyPr>
          <a:lstStyle/>
          <a:p>
            <a:pPr algn="just"/>
            <a:r>
              <a:rPr lang="ru-RU" dirty="0" smtClean="0"/>
              <a:t> </a:t>
            </a:r>
            <a:r>
              <a:rPr lang="uk-UA" dirty="0" smtClean="0"/>
              <a:t>Формування акустики, як важливого розділу сучасної фізики, почалося задовго до початку писемної історії. Деякі археологічні знахідки вказують на виготовлення людиною музичного інструменту з кістки з боковими отворами майже сорок тисяч років тому.</a:t>
            </a:r>
            <a:endParaRPr lang="uk-U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i="1" dirty="0" smtClean="0"/>
              <a:t>5-6 ст. до н. е.</a:t>
            </a:r>
            <a:endParaRPr lang="ru-RU" i="1" dirty="0"/>
          </a:p>
        </p:txBody>
      </p:sp>
      <p:sp>
        <p:nvSpPr>
          <p:cNvPr id="17410" name="AutoShape 2" descr="&amp;Kcy;&amp;acy;&amp;rcy;&amp;tcy;&amp;icy;&amp;ncy;&amp;kcy;&amp;icy; &amp;pcy;&amp;ocy; &amp;zcy;&amp;acy;&amp;pcy;&amp;rcy;&amp;ocy;&amp;scy;&amp;ucy; &amp;pcy;&amp;iukcy;&amp;fcy;&amp;acy;&amp;gcy;&amp;ocy;&amp;rcy;"/>
          <p:cNvSpPr>
            <a:spLocks noChangeAspect="1" noChangeArrowheads="1"/>
          </p:cNvSpPr>
          <p:nvPr/>
        </p:nvSpPr>
        <p:spPr bwMode="auto">
          <a:xfrm>
            <a:off x="155575" y="-2765425"/>
            <a:ext cx="4324350" cy="5762625"/>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7412" name="AutoShape 4" descr="&amp;Kcy;&amp;acy;&amp;rcy;&amp;tcy;&amp;icy;&amp;ncy;&amp;kcy;&amp;icy; &amp;pcy;&amp;ocy; &amp;zcy;&amp;acy;&amp;pcy;&amp;rcy;&amp;ocy;&amp;scy;&amp;ucy; &amp;pcy;&amp;iukcy;&amp;fcy;&amp;acy;&amp;gcy;&amp;ocy;&amp;rcy;"/>
          <p:cNvSpPr>
            <a:spLocks noChangeAspect="1" noChangeArrowheads="1"/>
          </p:cNvSpPr>
          <p:nvPr/>
        </p:nvSpPr>
        <p:spPr bwMode="auto">
          <a:xfrm>
            <a:off x="155575" y="-2765425"/>
            <a:ext cx="4324350" cy="5762625"/>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7414" name="Picture 6" descr="&amp;Pcy;&amp;ocy;&amp;khcy;&amp;ocy;&amp;zhcy;&amp;iecy;&amp;iecy; &amp;icy;&amp;zcy;&amp;ocy;&amp;bcy;&amp;rcy;&amp;acy;&amp;zhcy;&amp;iecy;&amp;ncy;&amp;icy;&amp;iecy;"/>
          <p:cNvPicPr>
            <a:picLocks noChangeAspect="1" noChangeArrowheads="1"/>
          </p:cNvPicPr>
          <p:nvPr/>
        </p:nvPicPr>
        <p:blipFill>
          <a:blip r:embed="rId2" cstate="print"/>
          <a:srcRect/>
          <a:stretch>
            <a:fillRect/>
          </a:stretch>
        </p:blipFill>
        <p:spPr bwMode="auto">
          <a:xfrm flipH="1">
            <a:off x="155575" y="2129209"/>
            <a:ext cx="2219325" cy="2857500"/>
          </a:xfrm>
          <a:prstGeom prst="rect">
            <a:avLst/>
          </a:prstGeom>
          <a:ln>
            <a:noFill/>
          </a:ln>
          <a:effectLst>
            <a:outerShdw blurRad="292100" dist="139700" dir="2700000" algn="tl" rotWithShape="0">
              <a:srgbClr val="333333">
                <a:alpha val="65000"/>
              </a:srgbClr>
            </a:outerShdw>
          </a:effectLst>
        </p:spPr>
      </p:pic>
      <p:pic>
        <p:nvPicPr>
          <p:cNvPr id="17416" name="Picture 8" descr="&amp;Kcy;&amp;acy;&amp;rcy;&amp;tcy;&amp;icy;&amp;ncy;&amp;kcy;&amp;icy; &amp;pcy;&amp;ocy; &amp;zcy;&amp;acy;&amp;pcy;&amp;rcy;&amp;ocy;&amp;scy;&amp;ucy; &amp;acy;&amp;rcy;&amp;icy;&amp;scy;&amp;tcy;&amp;ocy;&amp;tcy;&amp;iecy;&amp;lcy;&amp;softcy;"/>
          <p:cNvPicPr>
            <a:picLocks noChangeAspect="1" noChangeArrowheads="1"/>
          </p:cNvPicPr>
          <p:nvPr/>
        </p:nvPicPr>
        <p:blipFill>
          <a:blip r:embed="rId3" cstate="print"/>
          <a:srcRect/>
          <a:stretch>
            <a:fillRect/>
          </a:stretch>
        </p:blipFill>
        <p:spPr bwMode="auto">
          <a:xfrm>
            <a:off x="6881303" y="4098992"/>
            <a:ext cx="2156305" cy="2646865"/>
          </a:xfrm>
          <a:prstGeom prst="rect">
            <a:avLst/>
          </a:prstGeom>
          <a:ln>
            <a:noFill/>
          </a:ln>
          <a:effectLst>
            <a:outerShdw blurRad="292100" dist="139700" dir="2700000" algn="tl" rotWithShape="0">
              <a:srgbClr val="333333">
                <a:alpha val="65000"/>
              </a:srgbClr>
            </a:outerShdw>
          </a:effectLst>
        </p:spPr>
      </p:pic>
      <p:sp>
        <p:nvSpPr>
          <p:cNvPr id="7" name="Прямоугольник 6"/>
          <p:cNvSpPr/>
          <p:nvPr/>
        </p:nvSpPr>
        <p:spPr>
          <a:xfrm>
            <a:off x="2501659" y="2129209"/>
            <a:ext cx="6383549" cy="1754326"/>
          </a:xfrm>
          <a:prstGeom prst="rect">
            <a:avLst/>
          </a:prstGeom>
        </p:spPr>
        <p:txBody>
          <a:bodyPr wrap="square">
            <a:spAutoFit/>
          </a:bodyPr>
          <a:lstStyle/>
          <a:p>
            <a:pPr algn="just"/>
            <a:r>
              <a:rPr lang="uk-UA" dirty="0" smtClean="0"/>
              <a:t>	Вважають, що перші наукові дослідження природи музичних звуків, було проведено грецьким філософом Піфагором у 6 столітті до нашої ери. Його дослідження пов'язані з вивченням звуків, що виникають при коливанні струн. Він встановив залежність між довжиною струни та частотою коливань.</a:t>
            </a:r>
            <a:endParaRPr lang="uk-UA" dirty="0"/>
          </a:p>
        </p:txBody>
      </p:sp>
      <p:sp>
        <p:nvSpPr>
          <p:cNvPr id="8" name="Прямоугольник 7"/>
          <p:cNvSpPr/>
          <p:nvPr/>
        </p:nvSpPr>
        <p:spPr>
          <a:xfrm>
            <a:off x="2449902" y="3883535"/>
            <a:ext cx="4295955" cy="2862322"/>
          </a:xfrm>
          <a:prstGeom prst="rect">
            <a:avLst/>
          </a:prstGeom>
        </p:spPr>
        <p:txBody>
          <a:bodyPr wrap="square">
            <a:spAutoFit/>
          </a:bodyPr>
          <a:lstStyle/>
          <a:p>
            <a:pPr algn="just"/>
            <a:r>
              <a:rPr lang="uk-UA" dirty="0" smtClean="0"/>
              <a:t>	Аристотель висловлювався відносно процесу поширення звуку, як передавання стану стиснення-розтягу від однієї частинки повітря до іншої. Йому належать також міркування відносно природи людського голосу. Однак, філософ висловлював хибне твердження про те, що високочастотні звуки поширюються швидше, ніж низькочастотні.</a:t>
            </a:r>
            <a:endParaRPr lang="uk-U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i="1" dirty="0" smtClean="0"/>
              <a:t>Архітектурна акустика</a:t>
            </a:r>
            <a:endParaRPr lang="ru-RU" i="1" dirty="0"/>
          </a:p>
        </p:txBody>
      </p:sp>
      <p:sp>
        <p:nvSpPr>
          <p:cNvPr id="18434" name="AutoShape 2" descr="&amp;Kcy;&amp;ucy;&amp;pcy;&amp;ocy;&amp;lcy;, &amp;Rcy;&amp;icy;&amp;mcy;, &amp;Scy;&amp;vcy;&amp;yacy;&amp;tcy;&amp;ocy;&amp;jcy; &amp;Pcy;&amp;iecy;&amp;tcy;&amp;rcy;, &amp;Bcy;&amp;acy;&amp;zcy;&amp;icy;&amp;lcy;&amp;icy;&amp;kcy;&amp;acy;, &amp;Vcy;&amp;acy;&amp;tcy;&amp;icy;&amp;kcy;&amp;acy;&amp;ncy;, &amp;Zcy;&amp;dcy;&amp;acy;&amp;ncy;&amp;icy;&amp;ie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8436" name="Picture 4" descr="&amp;Kcy;&amp;acy;&amp;rcy;&amp;tcy;&amp;icy;&amp;ncy;&amp;kcy;&amp;icy; &amp;pcy;&amp;ocy; &amp;zcy;&amp;acy;&amp;pcy;&amp;rcy;&amp;ocy;&amp;scy;&amp;ucy; &amp;acy;&amp;mcy;&amp;fcy;&amp;iukcy;&amp;tcy;&amp;iecy;&amp;acy;&amp;tcy;&amp;rcy;"/>
          <p:cNvPicPr>
            <a:picLocks noChangeAspect="1" noChangeArrowheads="1"/>
          </p:cNvPicPr>
          <p:nvPr/>
        </p:nvPicPr>
        <p:blipFill>
          <a:blip r:embed="rId2" cstate="print"/>
          <a:srcRect/>
          <a:stretch>
            <a:fillRect/>
          </a:stretch>
        </p:blipFill>
        <p:spPr bwMode="auto">
          <a:xfrm>
            <a:off x="155575" y="1963677"/>
            <a:ext cx="4218717" cy="3026537"/>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4652375" y="2031411"/>
            <a:ext cx="4389430" cy="1477328"/>
          </a:xfrm>
          <a:prstGeom prst="rect">
            <a:avLst/>
          </a:prstGeom>
          <a:noFill/>
        </p:spPr>
        <p:txBody>
          <a:bodyPr wrap="square" rtlCol="0">
            <a:spAutoFit/>
          </a:bodyPr>
          <a:lstStyle/>
          <a:p>
            <a:pPr algn="just"/>
            <a:r>
              <a:rPr lang="uk-UA" dirty="0" smtClean="0"/>
              <a:t>	З початком нашої ери </a:t>
            </a:r>
            <a:r>
              <a:rPr lang="uk-UA" dirty="0" err="1" smtClean="0"/>
              <a:t>виникло</a:t>
            </a:r>
            <a:r>
              <a:rPr lang="uk-UA" dirty="0" smtClean="0"/>
              <a:t> таке поняття як </a:t>
            </a:r>
            <a:r>
              <a:rPr lang="uk-UA" b="1" dirty="0" smtClean="0"/>
              <a:t>архітектурна акустика</a:t>
            </a:r>
            <a:r>
              <a:rPr lang="uk-UA" dirty="0" smtClean="0"/>
              <a:t>. Приклади застосування акустичних знань в будівництві представлені у відкритих театрах Стародавньої Греції та Риму. </a:t>
            </a:r>
            <a:endParaRPr lang="ru-RU" dirty="0"/>
          </a:p>
        </p:txBody>
      </p:sp>
      <p:pic>
        <p:nvPicPr>
          <p:cNvPr id="1026" name="Picture 2" descr="Результат пошуку зображень за запитом &quot;американський вчений У. Себін&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3325" y="4025715"/>
            <a:ext cx="1728480" cy="25832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2265" y="5131679"/>
            <a:ext cx="7010400" cy="1477328"/>
          </a:xfrm>
          <a:prstGeom prst="rect">
            <a:avLst/>
          </a:prstGeom>
          <a:noFill/>
        </p:spPr>
        <p:txBody>
          <a:bodyPr wrap="square" rtlCol="0">
            <a:spAutoFit/>
          </a:bodyPr>
          <a:lstStyle/>
          <a:p>
            <a:pPr algn="just"/>
            <a:r>
              <a:rPr lang="uk-UA" dirty="0" smtClean="0"/>
              <a:t>	Сучасна </a:t>
            </a:r>
            <a:r>
              <a:rPr lang="uk-UA" dirty="0"/>
              <a:t>архітектурна акустика бере початок від робіт американського вченого У. </a:t>
            </a:r>
            <a:r>
              <a:rPr lang="uk-UA" dirty="0" err="1"/>
              <a:t>Себіна</a:t>
            </a:r>
            <a:r>
              <a:rPr lang="uk-UA" dirty="0"/>
              <a:t>. Акустичні випробування приміщень засновані на електричних вимірах звукового сигналу, що приймається в приміщенні мікрофоном, і полягають у визначенні рівномірності розподілу звуку в п</a:t>
            </a:r>
            <a:r>
              <a:rPr lang="ru-RU" dirty="0" err="1" smtClean="0"/>
              <a:t>росторі</a:t>
            </a:r>
            <a:r>
              <a:rPr lang="ru-RU" dirty="0" smtClean="0"/>
              <a:t>.</a:t>
            </a: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i="1" dirty="0" smtClean="0"/>
              <a:t>16 ст. - початок 17ст</a:t>
            </a:r>
            <a:r>
              <a:rPr lang="uk-UA" dirty="0" smtClean="0"/>
              <a:t>.</a:t>
            </a:r>
            <a:endParaRPr lang="ru-RU" dirty="0"/>
          </a:p>
        </p:txBody>
      </p:sp>
      <p:sp>
        <p:nvSpPr>
          <p:cNvPr id="3" name="Прямоугольник 2"/>
          <p:cNvSpPr/>
          <p:nvPr/>
        </p:nvSpPr>
        <p:spPr>
          <a:xfrm>
            <a:off x="414067" y="2216836"/>
            <a:ext cx="5453333" cy="3170099"/>
          </a:xfrm>
          <a:prstGeom prst="rect">
            <a:avLst/>
          </a:prstGeom>
        </p:spPr>
        <p:txBody>
          <a:bodyPr wrap="square">
            <a:spAutoFit/>
          </a:bodyPr>
          <a:lstStyle/>
          <a:p>
            <a:pPr algn="just"/>
            <a:r>
              <a:rPr lang="ru-RU" dirty="0" smtClean="0"/>
              <a:t>	</a:t>
            </a:r>
            <a:r>
              <a:rPr lang="uk-UA" sz="2000" dirty="0" smtClean="0"/>
              <a:t>Формування сучасних уявлень про особливості коливальних процесів розпочалося роботами Галілео Галілея. Він виявив явище ізохронізму (незалежності періоду коливань маятника від амплітуди). Проте, Галілей помилково вважав, що це явище відбувається за будь-яких значень амплітуд. Він вивчав і явище резонансу. Кінець 16 та початок 17 століть знаменує період значного інтересу до питань коливання струн.</a:t>
            </a:r>
            <a:endParaRPr lang="uk-UA" sz="2000" dirty="0"/>
          </a:p>
        </p:txBody>
      </p:sp>
      <p:sp>
        <p:nvSpPr>
          <p:cNvPr id="19458" name="AutoShape 2" descr="Galileo.arp.300pix.jpg"/>
          <p:cNvSpPr>
            <a:spLocks noChangeAspect="1" noChangeArrowheads="1"/>
          </p:cNvSpPr>
          <p:nvPr/>
        </p:nvSpPr>
        <p:spPr bwMode="auto">
          <a:xfrm>
            <a:off x="155575" y="-1257300"/>
            <a:ext cx="2143125" cy="26289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9460" name="Picture 4" descr="&amp;Pcy;&amp;ocy;&amp;khcy;&amp;ocy;&amp;zhcy;&amp;iecy;&amp;iecy; &amp;icy;&amp;zcy;&amp;ocy;&amp;bcy;&amp;rcy;&amp;acy;&amp;zhcy;&amp;iecy;&amp;ncy;&amp;icy;&amp;iecy;"/>
          <p:cNvPicPr>
            <a:picLocks noChangeAspect="1" noChangeArrowheads="1"/>
          </p:cNvPicPr>
          <p:nvPr/>
        </p:nvPicPr>
        <p:blipFill>
          <a:blip r:embed="rId2" cstate="print"/>
          <a:srcRect/>
          <a:stretch>
            <a:fillRect/>
          </a:stretch>
        </p:blipFill>
        <p:spPr bwMode="auto">
          <a:xfrm>
            <a:off x="6068394" y="2109744"/>
            <a:ext cx="2466975" cy="304800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9364" y="2101354"/>
            <a:ext cx="5847251" cy="3323987"/>
          </a:xfrm>
          <a:prstGeom prst="rect">
            <a:avLst/>
          </a:prstGeom>
        </p:spPr>
        <p:txBody>
          <a:bodyPr wrap="square">
            <a:spAutoFit/>
          </a:bodyPr>
          <a:lstStyle/>
          <a:p>
            <a:pPr algn="just"/>
            <a:r>
              <a:rPr lang="ru-RU" dirty="0" smtClean="0"/>
              <a:t>	</a:t>
            </a:r>
            <a:r>
              <a:rPr lang="uk-UA" sz="1600" dirty="0" smtClean="0"/>
              <a:t>Суттєві досягнення у вивченні звуку здобув французький вчений </a:t>
            </a:r>
            <a:r>
              <a:rPr lang="ru-RU" sz="1600" dirty="0" smtClean="0"/>
              <a:t>Жозеф </a:t>
            </a:r>
            <a:r>
              <a:rPr lang="ru-RU" sz="1600" dirty="0" err="1" smtClean="0"/>
              <a:t>Саверіо</a:t>
            </a:r>
            <a:r>
              <a:rPr lang="ru-RU" sz="1600" dirty="0" smtClean="0"/>
              <a:t> (</a:t>
            </a:r>
            <a:r>
              <a:rPr lang="en-US" sz="1600" dirty="0" smtClean="0"/>
              <a:t>Joseph </a:t>
            </a:r>
            <a:r>
              <a:rPr lang="en-US" sz="1600" dirty="0" err="1" smtClean="0"/>
              <a:t>Sauveur</a:t>
            </a:r>
            <a:r>
              <a:rPr lang="en-US" sz="1600" dirty="0" smtClean="0"/>
              <a:t>)</a:t>
            </a:r>
            <a:r>
              <a:rPr lang="uk-UA" sz="1600" dirty="0" smtClean="0"/>
              <a:t>,</a:t>
            </a:r>
            <a:r>
              <a:rPr lang="ru-RU" sz="1600" dirty="0" smtClean="0"/>
              <a:t> </a:t>
            </a:r>
            <a:r>
              <a:rPr lang="uk-UA" sz="1600" dirty="0" smtClean="0"/>
              <a:t>французький вчений, засновник музичної акустики, член Паризької Академії </a:t>
            </a:r>
            <a:r>
              <a:rPr lang="ru-RU" sz="1600" dirty="0" smtClean="0"/>
              <a:t>Наук (1696).</a:t>
            </a:r>
            <a:r>
              <a:rPr lang="uk-UA" sz="1600" dirty="0" smtClean="0"/>
              <a:t> </a:t>
            </a:r>
          </a:p>
          <a:p>
            <a:pPr algn="just"/>
            <a:r>
              <a:rPr lang="uk-UA" sz="1600" dirty="0" smtClean="0"/>
              <a:t>	Основні його фізичні дослідження присвячені акустиці. Вивчав явища підсилення звуку, розробив метод визначення частоти звуку і дав перший розрахунок довжини звукової хвилі, проводив дослідження коливань струни, зокрема спостерігав вузли і пучності, визначав частоту биття. Помітив, що при коливанні струни поряд з основним тоном існують і інші звукові тони (вищі гармоніки), що знаходяться в простих кратних відносинах з основним тоном. Пояснив обертони. Перший визначив межі чутності </a:t>
            </a:r>
            <a:r>
              <a:rPr lang="ru-RU" sz="1600" dirty="0" smtClean="0"/>
              <a:t>звуку.</a:t>
            </a:r>
            <a:endParaRPr lang="ru-RU" dirty="0"/>
          </a:p>
        </p:txBody>
      </p:sp>
      <p:sp>
        <p:nvSpPr>
          <p:cNvPr id="4" name="Заголовок 3"/>
          <p:cNvSpPr>
            <a:spLocks noGrp="1"/>
          </p:cNvSpPr>
          <p:nvPr>
            <p:ph type="title"/>
          </p:nvPr>
        </p:nvSpPr>
        <p:spPr/>
        <p:txBody>
          <a:bodyPr/>
          <a:lstStyle/>
          <a:p>
            <a:r>
              <a:rPr lang="uk-UA" i="1" dirty="0" smtClean="0"/>
              <a:t>16 ст. – початок 17 ст.</a:t>
            </a:r>
            <a:endParaRPr lang="ru-RU" i="1" dirty="0"/>
          </a:p>
        </p:txBody>
      </p:sp>
      <p:pic>
        <p:nvPicPr>
          <p:cNvPr id="2050" name="Picture 2" descr="Joseph Sauveu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2191" y="2101354"/>
            <a:ext cx="2562912" cy="29388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8490" y="388189"/>
            <a:ext cx="7756263" cy="1736549"/>
          </a:xfrm>
        </p:spPr>
        <p:txBody>
          <a:bodyPr/>
          <a:lstStyle/>
          <a:p>
            <a:r>
              <a:rPr lang="uk-UA" i="1" dirty="0" smtClean="0"/>
              <a:t>Визначення швидкості звуку</a:t>
            </a:r>
            <a:br>
              <a:rPr lang="uk-UA" i="1" dirty="0" smtClean="0"/>
            </a:br>
            <a:endParaRPr lang="ru-RU" i="1" dirty="0"/>
          </a:p>
        </p:txBody>
      </p:sp>
      <p:sp>
        <p:nvSpPr>
          <p:cNvPr id="3" name="Прямоугольник 2"/>
          <p:cNvSpPr/>
          <p:nvPr/>
        </p:nvSpPr>
        <p:spPr>
          <a:xfrm>
            <a:off x="278847" y="2473673"/>
            <a:ext cx="4572000" cy="3139321"/>
          </a:xfrm>
          <a:prstGeom prst="rect">
            <a:avLst/>
          </a:prstGeom>
        </p:spPr>
        <p:txBody>
          <a:bodyPr>
            <a:spAutoFit/>
          </a:bodyPr>
          <a:lstStyle/>
          <a:p>
            <a:pPr algn="just"/>
            <a:r>
              <a:rPr lang="ru-RU" dirty="0" smtClean="0"/>
              <a:t>	</a:t>
            </a:r>
            <a:r>
              <a:rPr lang="uk-UA" dirty="0" smtClean="0"/>
              <a:t>Уявлення про скінчену величину швидкості звуку на основі спостереження за явищем луни та затримки появи звуку після пострілу гармати, сформувалося досить давно. Першими, хто виміряв швидкість звуку, є </a:t>
            </a:r>
            <a:r>
              <a:rPr lang="uk-UA" dirty="0" err="1" smtClean="0"/>
              <a:t>Гассенді</a:t>
            </a:r>
            <a:r>
              <a:rPr lang="uk-UA" dirty="0" smtClean="0"/>
              <a:t> та </a:t>
            </a:r>
            <a:r>
              <a:rPr lang="uk-UA" dirty="0" err="1" smtClean="0"/>
              <a:t>Мерсенн</a:t>
            </a:r>
            <a:r>
              <a:rPr lang="uk-UA" dirty="0" smtClean="0"/>
              <a:t>. Обидва дослідники аналізували постріл гармати, фіксуючи інтервал часу після сполоху під час пострілу </a:t>
            </a:r>
            <a:r>
              <a:rPr lang="ru-RU" dirty="0" smtClean="0"/>
              <a:t>та часом </a:t>
            </a:r>
            <a:r>
              <a:rPr lang="uk-UA" dirty="0" smtClean="0"/>
              <a:t>повернення звуку. За даними </a:t>
            </a:r>
            <a:r>
              <a:rPr lang="uk-UA" dirty="0" err="1" smtClean="0"/>
              <a:t>Гассенді</a:t>
            </a:r>
            <a:r>
              <a:rPr lang="uk-UA" dirty="0" smtClean="0"/>
              <a:t> швидкість </a:t>
            </a:r>
            <a:r>
              <a:rPr lang="ru-RU" dirty="0" smtClean="0"/>
              <a:t>становила 478 м/</a:t>
            </a:r>
            <a:r>
              <a:rPr lang="en-US" dirty="0" smtClean="0"/>
              <a:t>c. </a:t>
            </a:r>
            <a:r>
              <a:rPr lang="ru-RU" dirty="0" err="1" smtClean="0"/>
              <a:t>Мерсен</a:t>
            </a:r>
            <a:r>
              <a:rPr lang="ru-RU" dirty="0" smtClean="0"/>
              <a:t> одержав  — 450 м/</a:t>
            </a:r>
            <a:r>
              <a:rPr lang="en-US" dirty="0" smtClean="0"/>
              <a:t>c. </a:t>
            </a:r>
            <a:endParaRPr lang="ru-RU" dirty="0"/>
          </a:p>
        </p:txBody>
      </p:sp>
      <p:pic>
        <p:nvPicPr>
          <p:cNvPr id="24578" name="Picture 2" descr="&amp;Kcy;&amp;acy;&amp;rcy;&amp;tcy;&amp;icy;&amp;ncy;&amp;kcy;&amp;icy; &amp;pcy;&amp;ocy; &amp;zcy;&amp;acy;&amp;pcy;&amp;rcy;&amp;ocy;&amp;scy;&amp;ucy; &amp;gcy;&amp;acy;&amp;scy;&amp;scy;&amp;iecy;&amp;ncy;&amp;dcy;&amp;icy;"/>
          <p:cNvPicPr>
            <a:picLocks noChangeAspect="1" noChangeArrowheads="1"/>
          </p:cNvPicPr>
          <p:nvPr/>
        </p:nvPicPr>
        <p:blipFill rotWithShape="1">
          <a:blip r:embed="rId2" cstate="print"/>
          <a:srcRect b="14329"/>
          <a:stretch/>
        </p:blipFill>
        <p:spPr bwMode="auto">
          <a:xfrm>
            <a:off x="5186782" y="3173432"/>
            <a:ext cx="2057400" cy="2407235"/>
          </a:xfrm>
          <a:prstGeom prst="rect">
            <a:avLst/>
          </a:prstGeom>
          <a:ln>
            <a:noFill/>
          </a:ln>
          <a:effectLst>
            <a:outerShdw blurRad="292100" dist="139700" dir="2700000" algn="tl" rotWithShape="0">
              <a:srgbClr val="333333">
                <a:alpha val="65000"/>
              </a:srgbClr>
            </a:outerShdw>
          </a:effectLst>
        </p:spPr>
      </p:pic>
      <p:sp>
        <p:nvSpPr>
          <p:cNvPr id="24580" name="AutoShape 4" descr="&amp;Kcy;&amp;acy;&amp;rcy;&amp;tcy;&amp;icy;&amp;ncy;&amp;kcy;&amp;icy; &amp;pcy;&amp;ocy; &amp;zcy;&amp;acy;&amp;pcy;&amp;rcy;&amp;ocy;&amp;scy;&amp;ucy; &amp;Mcy;&amp;iecy;&amp;rcy;&amp;scy;&amp;iecy;&amp;ncy;&amp;ncy;"/>
          <p:cNvSpPr>
            <a:spLocks noChangeAspect="1" noChangeArrowheads="1"/>
          </p:cNvSpPr>
          <p:nvPr/>
        </p:nvSpPr>
        <p:spPr bwMode="auto">
          <a:xfrm>
            <a:off x="155575" y="-1157288"/>
            <a:ext cx="1905000" cy="241935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582" name="AutoShape 6" descr="&amp;Kcy;&amp;acy;&amp;rcy;&amp;tcy;&amp;icy;&amp;ncy;&amp;kcy;&amp;icy; &amp;pcy;&amp;ocy; &amp;zcy;&amp;acy;&amp;pcy;&amp;rcy;&amp;ocy;&amp;scy;&amp;ucy; &amp;Mcy;&amp;iecy;&amp;rcy;&amp;scy;&amp;iecy;&amp;ncy;&amp;ncy;"/>
          <p:cNvSpPr>
            <a:spLocks noChangeAspect="1" noChangeArrowheads="1"/>
          </p:cNvSpPr>
          <p:nvPr/>
        </p:nvSpPr>
        <p:spPr bwMode="auto">
          <a:xfrm>
            <a:off x="155575" y="-1157288"/>
            <a:ext cx="1905000" cy="241935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584" name="AutoShape 8" descr="&amp;Kcy;&amp;acy;&amp;rcy;&amp;tcy;&amp;icy;&amp;ncy;&amp;kcy;&amp;icy; &amp;pcy;&amp;ocy; &amp;zcy;&amp;acy;&amp;pcy;&amp;rcy;&amp;ocy;&amp;scy;&amp;ucy; &amp;Mcy;&amp;iecy;&amp;rcy;&amp;scy;&amp;iecy;&amp;ncy;&amp;ncy;"/>
          <p:cNvSpPr>
            <a:spLocks noChangeAspect="1" noChangeArrowheads="1"/>
          </p:cNvSpPr>
          <p:nvPr/>
        </p:nvSpPr>
        <p:spPr bwMode="auto">
          <a:xfrm>
            <a:off x="155575" y="-1423988"/>
            <a:ext cx="2381250" cy="2981326"/>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586" name="AutoShape 10" descr="&amp;Kcy;&amp;acy;&amp;rcy;&amp;tcy;&amp;icy;&amp;ncy;&amp;kcy;&amp;icy; &amp;pcy;&amp;ocy; &amp;zcy;&amp;acy;&amp;pcy;&amp;rcy;&amp;ocy;&amp;scy;&amp;ucy; &amp;Mcy;&amp;iecy;&amp;rcy;&amp;scy;&amp;iecy;&amp;ncy;&amp;ncy;"/>
          <p:cNvSpPr>
            <a:spLocks noChangeAspect="1" noChangeArrowheads="1"/>
          </p:cNvSpPr>
          <p:nvPr/>
        </p:nvSpPr>
        <p:spPr bwMode="auto">
          <a:xfrm>
            <a:off x="155575" y="-1423988"/>
            <a:ext cx="2381250" cy="2981326"/>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588" name="AutoShape 12" descr="&amp;Kcy;&amp;acy;&amp;rcy;&amp;tcy;&amp;icy;&amp;ncy;&amp;kcy;&amp;icy; &amp;pcy;&amp;ocy; &amp;zcy;&amp;acy;&amp;pcy;&amp;rcy;&amp;ocy;&amp;scy;&amp;ucy; &amp;Mcy;&amp;iecy;&amp;rcy;&amp;scy;&amp;iecy;&amp;ncy;&amp;ncy;"/>
          <p:cNvSpPr>
            <a:spLocks noChangeAspect="1" noChangeArrowheads="1"/>
          </p:cNvSpPr>
          <p:nvPr/>
        </p:nvSpPr>
        <p:spPr bwMode="auto">
          <a:xfrm>
            <a:off x="155575" y="-1325563"/>
            <a:ext cx="2286000" cy="276225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590" name="AutoShape 14" descr="&amp;Kcy;&amp;acy;&amp;rcy;&amp;tcy;&amp;icy;&amp;ncy;&amp;kcy;&amp;icy; &amp;pcy;&amp;ocy; &amp;zcy;&amp;acy;&amp;pcy;&amp;rcy;&amp;ocy;&amp;scy;&amp;ucy; &amp;Mcy;&amp;iecy;&amp;rcy;&amp;scy;&amp;iecy;&amp;ncy;&amp;ncy;"/>
          <p:cNvSpPr>
            <a:spLocks noChangeAspect="1" noChangeArrowheads="1"/>
          </p:cNvSpPr>
          <p:nvPr/>
        </p:nvSpPr>
        <p:spPr bwMode="auto">
          <a:xfrm>
            <a:off x="155575" y="-1325563"/>
            <a:ext cx="2286000" cy="276225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4592" name="Picture 16" descr="&amp;Kcy;&amp;acy;&amp;rcy;&amp;tcy;&amp;icy;&amp;ncy;&amp;kcy;&amp;icy; &amp;pcy;&amp;ocy; &amp;zcy;&amp;acy;&amp;pcy;&amp;rcy;&amp;ocy;&amp;scy;&amp;ucy; &amp;Mcy;&amp;iecy;&amp;rcy;&amp;scy;&amp;iecy;&amp;ncy;&amp;ncy;"/>
          <p:cNvPicPr>
            <a:picLocks noChangeAspect="1" noChangeArrowheads="1"/>
          </p:cNvPicPr>
          <p:nvPr/>
        </p:nvPicPr>
        <p:blipFill rotWithShape="1">
          <a:blip r:embed="rId3" cstate="print"/>
          <a:srcRect l="10474" t="7420" r="9928" b="8193"/>
          <a:stretch/>
        </p:blipFill>
        <p:spPr bwMode="auto">
          <a:xfrm>
            <a:off x="7367258" y="2124738"/>
            <a:ext cx="1641362" cy="2300140"/>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5186782" y="5825765"/>
            <a:ext cx="2057400" cy="369332"/>
          </a:xfrm>
          <a:prstGeom prst="rect">
            <a:avLst/>
          </a:prstGeom>
          <a:noFill/>
        </p:spPr>
        <p:txBody>
          <a:bodyPr wrap="square" rtlCol="0">
            <a:spAutoFit/>
          </a:bodyPr>
          <a:lstStyle/>
          <a:p>
            <a:r>
              <a:rPr lang="uk-UA" dirty="0" smtClean="0"/>
              <a:t> </a:t>
            </a:r>
            <a:r>
              <a:rPr lang="uk-UA" b="1" i="1" dirty="0" err="1" smtClean="0"/>
              <a:t>Пьєр</a:t>
            </a:r>
            <a:r>
              <a:rPr lang="uk-UA" b="1" i="1" dirty="0" smtClean="0"/>
              <a:t> </a:t>
            </a:r>
            <a:r>
              <a:rPr lang="uk-UA" b="1" i="1" dirty="0" err="1" smtClean="0"/>
              <a:t>Гассенді</a:t>
            </a:r>
            <a:endParaRPr lang="uk-UA" b="1" i="1" dirty="0"/>
          </a:p>
        </p:txBody>
      </p:sp>
      <p:sp>
        <p:nvSpPr>
          <p:cNvPr id="5" name="TextBox 4"/>
          <p:cNvSpPr txBox="1"/>
          <p:nvPr/>
        </p:nvSpPr>
        <p:spPr>
          <a:xfrm>
            <a:off x="7705004" y="4590854"/>
            <a:ext cx="1163412" cy="646331"/>
          </a:xfrm>
          <a:prstGeom prst="rect">
            <a:avLst/>
          </a:prstGeom>
          <a:noFill/>
        </p:spPr>
        <p:txBody>
          <a:bodyPr wrap="square" rtlCol="0">
            <a:spAutoFit/>
          </a:bodyPr>
          <a:lstStyle/>
          <a:p>
            <a:r>
              <a:rPr lang="uk-UA" b="1" i="1" dirty="0" smtClean="0"/>
              <a:t>Марен </a:t>
            </a:r>
            <a:r>
              <a:rPr lang="uk-UA" b="1" i="1" dirty="0" err="1" smtClean="0"/>
              <a:t>Мерсенн</a:t>
            </a:r>
            <a:endParaRPr lang="uk-UA" b="1" i="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5743" y="389001"/>
            <a:ext cx="7756263" cy="1054250"/>
          </a:xfrm>
        </p:spPr>
        <p:txBody>
          <a:bodyPr/>
          <a:lstStyle/>
          <a:p>
            <a:r>
              <a:rPr lang="uk-UA" i="1" dirty="0" smtClean="0"/>
              <a:t>Нова ера у розвитку акустики</a:t>
            </a:r>
            <a:endParaRPr lang="ru-RU" i="1" dirty="0"/>
          </a:p>
        </p:txBody>
      </p:sp>
      <p:sp>
        <p:nvSpPr>
          <p:cNvPr id="3" name="Прямоугольник 2"/>
          <p:cNvSpPr/>
          <p:nvPr/>
        </p:nvSpPr>
        <p:spPr>
          <a:xfrm>
            <a:off x="244787" y="2040755"/>
            <a:ext cx="4211883" cy="4524315"/>
          </a:xfrm>
          <a:prstGeom prst="rect">
            <a:avLst/>
          </a:prstGeom>
        </p:spPr>
        <p:txBody>
          <a:bodyPr wrap="square">
            <a:spAutoFit/>
          </a:bodyPr>
          <a:lstStyle/>
          <a:p>
            <a:pPr algn="just"/>
            <a:r>
              <a:rPr lang="ru-RU" dirty="0" smtClean="0"/>
              <a:t>	З </a:t>
            </a:r>
            <a:r>
              <a:rPr lang="uk-UA" dirty="0" smtClean="0"/>
              <a:t>оприлюдненням </a:t>
            </a:r>
            <a:r>
              <a:rPr lang="uk-UA" dirty="0" err="1" smtClean="0"/>
              <a:t>Ісааком</a:t>
            </a:r>
            <a:r>
              <a:rPr lang="uk-UA" dirty="0" smtClean="0"/>
              <a:t> Ньютоном своїх «Начал», розпочалася нова ера у розвитку акустики. Велике значення для подальшого розвитку математичних методів дослідження в акустиці мала Дискусія про струну, в якій узяли участь Даніель Бернуллі, Жан </a:t>
            </a:r>
            <a:r>
              <a:rPr lang="uk-UA" dirty="0" err="1" smtClean="0"/>
              <a:t>Лерон</a:t>
            </a:r>
            <a:r>
              <a:rPr lang="uk-UA" dirty="0" smtClean="0"/>
              <a:t> </a:t>
            </a:r>
            <a:r>
              <a:rPr lang="uk-UA" dirty="0" err="1" smtClean="0"/>
              <a:t>д'Аламбер</a:t>
            </a:r>
            <a:r>
              <a:rPr lang="uk-UA" dirty="0" smtClean="0"/>
              <a:t>, Леонард Ейлер, Жозеф-Луї Лагранж. Предметом дискусії було два розв'язання хвильового рівняння для струни. Обґрунтування розв'язку Бернуллі одержав лише Фур'є. Дискусія відіграла значну роль у розвитку методів розв'язання не лише проблем акустики, а і розвитку математичної фізики</a:t>
            </a:r>
            <a:r>
              <a:rPr lang="ru-RU" dirty="0" smtClean="0"/>
              <a:t>.</a:t>
            </a:r>
            <a:endParaRPr lang="ru-RU" dirty="0"/>
          </a:p>
        </p:txBody>
      </p:sp>
      <p:sp>
        <p:nvSpPr>
          <p:cNvPr id="21506" name="AutoShape 2" descr="Daniel Bernoulli 001.jpg"/>
          <p:cNvSpPr>
            <a:spLocks noChangeAspect="1" noChangeArrowheads="1"/>
          </p:cNvSpPr>
          <p:nvPr/>
        </p:nvSpPr>
        <p:spPr bwMode="auto">
          <a:xfrm>
            <a:off x="155575" y="-1600200"/>
            <a:ext cx="2038350" cy="333375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08" name="AutoShape 4" descr="&amp;Kcy;&amp;acy;&amp;rcy;&amp;tcy;&amp;icy;&amp;ncy;&amp;kcy;&amp;icy; &amp;pcy;&amp;ocy; &amp;zcy;&amp;acy;&amp;pcy;&amp;rcy;&amp;ocy;&amp;scy;&amp;ucy; &amp;Dcy;&amp;acy;&amp;ncy;&amp;iukcy;&amp;iecy;&amp;lcy;&amp;softcy; &amp;Bcy;&amp;iecy;&amp;rcy;&amp;ncy;&amp;ucy;&amp;lcy;&amp;lcy;&amp;iukcy;"/>
          <p:cNvSpPr>
            <a:spLocks noChangeAspect="1" noChangeArrowheads="1"/>
          </p:cNvSpPr>
          <p:nvPr/>
        </p:nvSpPr>
        <p:spPr bwMode="auto">
          <a:xfrm>
            <a:off x="155575" y="-2743200"/>
            <a:ext cx="4686300" cy="57150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10" name="AutoShape 6" descr="&amp;Kcy;&amp;acy;&amp;rcy;&amp;tcy;&amp;icy;&amp;ncy;&amp;kcy;&amp;icy; &amp;pcy;&amp;ocy; &amp;zcy;&amp;acy;&amp;pcy;&amp;rcy;&amp;ocy;&amp;scy;&amp;ucy; &amp;Dcy;&amp;acy;&amp;ncy;&amp;iukcy;&amp;iecy;&amp;lcy;&amp;softcy; &amp;Bcy;&amp;iecy;&amp;rcy;&amp;ncy;&amp;ucy;&amp;lcy;&amp;lcy;&amp;iukcy;"/>
          <p:cNvSpPr>
            <a:spLocks noChangeAspect="1" noChangeArrowheads="1"/>
          </p:cNvSpPr>
          <p:nvPr/>
        </p:nvSpPr>
        <p:spPr bwMode="auto">
          <a:xfrm>
            <a:off x="155575" y="-2743200"/>
            <a:ext cx="4686300" cy="57150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16" name="AutoShape 12" descr="&amp;Kcy;&amp;acy;&amp;rcy;&amp;tcy;&amp;icy;&amp;ncy;&amp;kcy;&amp;icy; &amp;pcy;&amp;ocy; &amp;zcy;&amp;acy;&amp;pcy;&amp;rcy;&amp;ocy;&amp;scy;&amp;ucy; &amp;Lcy;&amp;iecy;&amp;ocy;&amp;ncy;&amp;acy;&amp;rcy;&amp;dcy; &amp;IEcy;&amp;jcy;&amp;lcy;&amp;iecy;&amp;rcy;"/>
          <p:cNvSpPr>
            <a:spLocks noChangeAspect="1" noChangeArrowheads="1"/>
          </p:cNvSpPr>
          <p:nvPr/>
        </p:nvSpPr>
        <p:spPr bwMode="auto">
          <a:xfrm>
            <a:off x="155575" y="-1143000"/>
            <a:ext cx="1666875" cy="238125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18" name="AutoShape 14" descr="&amp;Kcy;&amp;acy;&amp;rcy;&amp;tcy;&amp;icy;&amp;ncy;&amp;kcy;&amp;icy; &amp;pcy;&amp;ocy; &amp;zcy;&amp;acy;&amp;pcy;&amp;rcy;&amp;ocy;&amp;scy;&amp;ucy; &amp;Lcy;&amp;iecy;&amp;ocy;&amp;ncy;&amp;acy;&amp;rcy;&amp;dcy; &amp;IEcy;&amp;jcy;&amp;lcy;&amp;iecy;&amp;rcy;"/>
          <p:cNvSpPr>
            <a:spLocks noChangeAspect="1" noChangeArrowheads="1"/>
          </p:cNvSpPr>
          <p:nvPr/>
        </p:nvSpPr>
        <p:spPr bwMode="auto">
          <a:xfrm>
            <a:off x="155575" y="-1143000"/>
            <a:ext cx="1666875" cy="2381250"/>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074" name="Picture 2" descr="File:Maurice Quentin de La Tour - Jean Le Rond d'Alambert - WGA123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2449" y="973449"/>
            <a:ext cx="2038350" cy="253313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993924" y="3517557"/>
            <a:ext cx="1970990" cy="307777"/>
          </a:xfrm>
          <a:prstGeom prst="rect">
            <a:avLst/>
          </a:prstGeom>
          <a:noFill/>
        </p:spPr>
        <p:txBody>
          <a:bodyPr wrap="square" rtlCol="0">
            <a:spAutoFit/>
          </a:bodyPr>
          <a:lstStyle/>
          <a:p>
            <a:pPr algn="ctr"/>
            <a:r>
              <a:rPr lang="uk-UA" sz="1400" b="1" i="1" dirty="0"/>
              <a:t>Жан </a:t>
            </a:r>
            <a:r>
              <a:rPr lang="uk-UA" sz="1400" b="1" i="1" dirty="0" err="1"/>
              <a:t>Лерон</a:t>
            </a:r>
            <a:r>
              <a:rPr lang="uk-UA" sz="1400" b="1" i="1" dirty="0"/>
              <a:t> </a:t>
            </a:r>
            <a:r>
              <a:rPr lang="uk-UA" sz="1400" b="1" i="1" dirty="0" err="1"/>
              <a:t>д'Аламбер</a:t>
            </a:r>
            <a:endParaRPr lang="uk-UA" sz="1400" b="1" i="1" dirty="0"/>
          </a:p>
        </p:txBody>
      </p:sp>
      <p:pic>
        <p:nvPicPr>
          <p:cNvPr id="3076" name="Picture 4" descr="https://upload.wikimedia.org/wikipedia/commons/thumb/0/03/Leonhard_Euler_by_Handmann.png/220px-Leonhard_Euler_by_Handman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2449" y="3998331"/>
            <a:ext cx="1873165" cy="244362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02448" y="6550223"/>
            <a:ext cx="1830907" cy="307777"/>
          </a:xfrm>
          <a:prstGeom prst="rect">
            <a:avLst/>
          </a:prstGeom>
          <a:noFill/>
        </p:spPr>
        <p:txBody>
          <a:bodyPr wrap="square" rtlCol="0">
            <a:spAutoFit/>
          </a:bodyPr>
          <a:lstStyle/>
          <a:p>
            <a:pPr algn="ctr"/>
            <a:r>
              <a:rPr lang="uk-UA" sz="1400" b="1" i="1" dirty="0"/>
              <a:t>Леонард Ейлер</a:t>
            </a:r>
          </a:p>
        </p:txBody>
      </p:sp>
      <p:pic>
        <p:nvPicPr>
          <p:cNvPr id="3078" name="Picture 6" descr="Пов’язане зображення"/>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88559" y="1699392"/>
            <a:ext cx="1635244" cy="210674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033319" y="3867724"/>
            <a:ext cx="1737476" cy="307777"/>
          </a:xfrm>
          <a:prstGeom prst="rect">
            <a:avLst/>
          </a:prstGeom>
          <a:noFill/>
        </p:spPr>
        <p:txBody>
          <a:bodyPr wrap="square" rtlCol="0">
            <a:spAutoFit/>
          </a:bodyPr>
          <a:lstStyle/>
          <a:p>
            <a:r>
              <a:rPr lang="uk-UA" sz="1400" b="1" i="1" dirty="0"/>
              <a:t>Даніель Бернуллі</a:t>
            </a:r>
          </a:p>
        </p:txBody>
      </p:sp>
      <p:pic>
        <p:nvPicPr>
          <p:cNvPr id="3080" name="Picture 8" descr="Пов’язане зображення"/>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8272" y="4338672"/>
            <a:ext cx="1617528" cy="21032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567025" y="6476862"/>
            <a:ext cx="1928920" cy="307777"/>
          </a:xfrm>
          <a:prstGeom prst="rect">
            <a:avLst/>
          </a:prstGeom>
          <a:noFill/>
        </p:spPr>
        <p:txBody>
          <a:bodyPr wrap="square" rtlCol="0">
            <a:spAutoFit/>
          </a:bodyPr>
          <a:lstStyle/>
          <a:p>
            <a:pPr algn="ctr"/>
            <a:r>
              <a:rPr lang="uk-UA" sz="1400" b="1" i="1" dirty="0"/>
              <a:t>Жозеф-Луї Лагранж</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629</TotalTime>
  <Words>166</Words>
  <Application>Microsoft Office PowerPoint</Application>
  <PresentationFormat>Экран (4:3)</PresentationFormat>
  <Paragraphs>49</Paragraphs>
  <Slides>15</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15</vt:i4>
      </vt:variant>
    </vt:vector>
  </HeadingPairs>
  <TitlesOfParts>
    <vt:vector size="22" baseType="lpstr">
      <vt:lpstr>Arial</vt:lpstr>
      <vt:lpstr>Baskerville Old Face</vt:lpstr>
      <vt:lpstr>Book Antiqua</vt:lpstr>
      <vt:lpstr>Bookman Old Style</vt:lpstr>
      <vt:lpstr>Times New Roman</vt:lpstr>
      <vt:lpstr>Wingdings</vt:lpstr>
      <vt:lpstr>Hardcover</vt:lpstr>
      <vt:lpstr>Історія дослідження звуку</vt:lpstr>
      <vt:lpstr>Презентация PowerPoint</vt:lpstr>
      <vt:lpstr>Звуки до нашої ери</vt:lpstr>
      <vt:lpstr>5-6 ст. до н. е.</vt:lpstr>
      <vt:lpstr>Архітектурна акустика</vt:lpstr>
      <vt:lpstr>16 ст. - початок 17ст.</vt:lpstr>
      <vt:lpstr>16 ст. – початок 17 ст.</vt:lpstr>
      <vt:lpstr>Визначення швидкості звуку </vt:lpstr>
      <vt:lpstr>Нова ера у розвитку акустики</vt:lpstr>
      <vt:lpstr>17 століття</vt:lpstr>
      <vt:lpstr>19 – 20 століття</vt:lpstr>
      <vt:lpstr>Дослідження звуку в Україні</vt:lpstr>
      <vt:lpstr>Дослідження звуку в Україні</vt:lpstr>
      <vt:lpstr>Наші далекі предки використовували звук  для передачі різних повідомлень на великі відстані. Наприклад, часті удари дзвону сповіщали про напад ворогів, про пожежу або про стихійне лихо. А нам, жителям XXI століття, звукові хвилі, як і раніше служать засобом пізнання, дозволяють насолоджуватися прекрасними поетичними рядками, слухати чарівну музику і просто спілкуватися з друзями. </vt:lpstr>
      <vt:lpstr>Дякуємо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Vitaliy</dc:creator>
  <cp:lastModifiedBy>Hata</cp:lastModifiedBy>
  <cp:revision>51</cp:revision>
  <dcterms:created xsi:type="dcterms:W3CDTF">2014-09-16T21:35:53Z</dcterms:created>
  <dcterms:modified xsi:type="dcterms:W3CDTF">2017-12-14T07:50:43Z</dcterms:modified>
</cp:coreProperties>
</file>