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76" r:id="rId3"/>
    <p:sldId id="263" r:id="rId4"/>
    <p:sldId id="267" r:id="rId5"/>
    <p:sldId id="268" r:id="rId6"/>
    <p:sldId id="261" r:id="rId7"/>
    <p:sldId id="257" r:id="rId8"/>
    <p:sldId id="258" r:id="rId9"/>
    <p:sldId id="262" r:id="rId10"/>
    <p:sldId id="275" r:id="rId11"/>
    <p:sldId id="260" r:id="rId12"/>
    <p:sldId id="270" r:id="rId13"/>
    <p:sldId id="264" r:id="rId14"/>
    <p:sldId id="271" r:id="rId15"/>
    <p:sldId id="278" r:id="rId16"/>
    <p:sldId id="272" r:id="rId17"/>
    <p:sldId id="277" r:id="rId18"/>
    <p:sldId id="266" r:id="rId1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398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220953843300539E-2"/>
          <c:y val="0.18626629605404615"/>
          <c:w val="0.91877904615669947"/>
          <c:h val="0.57154278082070642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9724633640881873"/>
          <c:y val="4.13385816092498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8.1220953843300539E-2"/>
          <c:y val="0.18626629605404615"/>
          <c:w val="0.91877904615669947"/>
          <c:h val="0.5715427808207064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9-А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ECB-43C8-A050-23E288D0D10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ECB-43C8-A050-23E288D0D10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ECB-43C8-A050-23E288D0D10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ECB-43C8-A050-23E288D0D103}"/>
              </c:ext>
            </c:extLst>
          </c:dPt>
          <c:dLbls>
            <c:dLbl>
              <c:idx val="1"/>
              <c:layout>
                <c:manualLayout>
                  <c:x val="-8.8910970520209368E-2"/>
                  <c:y val="-0.214787786201012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ECB-43C8-A050-23E288D0D1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7м</c:v>
                </c:pt>
                <c:pt idx="1">
                  <c:v>6.5м</c:v>
                </c:pt>
                <c:pt idx="2">
                  <c:v>5м</c:v>
                </c:pt>
                <c:pt idx="3">
                  <c:v>0.5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14</c:v>
                </c:pt>
                <c:pt idx="2">
                  <c:v>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ECB-43C8-A050-23E288D0D103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1253259919360048E-2"/>
          <c:y val="0.8040125918138018"/>
          <c:w val="0.9887467400806399"/>
          <c:h val="0.148991436076544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7893706660937852E-2"/>
          <c:y val="0.21068585747059029"/>
          <c:w val="0.86564958547485682"/>
          <c:h val="0.64807709842387851"/>
        </c:manualLayout>
      </c:layout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5421376933067305E-2"/>
          <c:y val="0.89587612311304532"/>
          <c:w val="0.94457862306693274"/>
          <c:h val="0.104123974499538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522761179050341"/>
          <c:y val="4.14602838208778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3.1003941813494609E-2"/>
          <c:y val="0.21068585747059029"/>
          <c:w val="0.86564958547485682"/>
          <c:h val="0.6480770984238785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11-А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81F-413F-9EE9-366BB427466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81F-413F-9EE9-366BB427466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81F-413F-9EE9-366BB4274668}"/>
              </c:ext>
            </c:extLst>
          </c:dPt>
          <c:dLbls>
            <c:dLbl>
              <c:idx val="0"/>
              <c:layout>
                <c:manualLayout>
                  <c:x val="-0.202053204174655"/>
                  <c:y val="-3.352758755909221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81F-413F-9EE9-366BB4274668}"/>
                </c:ext>
              </c:extLst>
            </c:dLbl>
            <c:dLbl>
              <c:idx val="1"/>
              <c:layout>
                <c:manualLayout>
                  <c:x val="0.20023501150644979"/>
                  <c:y val="-0.1663356215082621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81F-413F-9EE9-366BB4274668}"/>
                </c:ext>
              </c:extLst>
            </c:dLbl>
            <c:dLbl>
              <c:idx val="2"/>
              <c:layout>
                <c:manualLayout>
                  <c:x val="0.16282060462840298"/>
                  <c:y val="0.1780491574137497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81F-413F-9EE9-366BB42746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7м</c:v>
                </c:pt>
                <c:pt idx="1">
                  <c:v>6.5м</c:v>
                </c:pt>
                <c:pt idx="2">
                  <c:v>5м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</c:v>
                </c:pt>
                <c:pt idx="1">
                  <c:v>5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81F-413F-9EE9-366BB427466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5421376933067305E-2"/>
          <c:y val="0.89587612311304532"/>
          <c:w val="0.94457862306693274"/>
          <c:h val="0.104123974499538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8318113451177384"/>
          <c:w val="1"/>
          <c:h val="0.6283306912975112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Дослід над 9-а та 11-а</c:v>
                </c:pt>
              </c:strCache>
            </c:strRef>
          </c:tx>
          <c:explosion val="2"/>
          <c:dPt>
            <c:idx val="0"/>
            <c:bubble3D val="0"/>
            <c:explosion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31C-4B49-8F43-35F3518A506D}"/>
              </c:ext>
            </c:extLst>
          </c:dPt>
          <c:dPt>
            <c:idx val="1"/>
            <c:bubble3D val="0"/>
            <c:explosion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31C-4B49-8F43-35F3518A506D}"/>
              </c:ext>
            </c:extLst>
          </c:dPt>
          <c:dPt>
            <c:idx val="2"/>
            <c:bubble3D val="0"/>
            <c:explosion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31C-4B49-8F43-35F3518A506D}"/>
              </c:ext>
            </c:extLst>
          </c:dPt>
          <c:dPt>
            <c:idx val="3"/>
            <c:bubble3D val="0"/>
            <c:explosion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31C-4B49-8F43-35F3518A506D}"/>
              </c:ext>
            </c:extLst>
          </c:dPt>
          <c:dLbls>
            <c:dLbl>
              <c:idx val="0"/>
              <c:layout>
                <c:manualLayout>
                  <c:x val="-0.21333713251466715"/>
                  <c:y val="2.143715686014558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31C-4B49-8F43-35F3518A506D}"/>
                </c:ext>
              </c:extLst>
            </c:dLbl>
            <c:dLbl>
              <c:idx val="1"/>
              <c:layout>
                <c:manualLayout>
                  <c:x val="0.22895348725339859"/>
                  <c:y val="-0.138108652081665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31C-4B49-8F43-35F3518A506D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17%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31C-4B49-8F43-35F3518A506D}"/>
                </c:ext>
              </c:extLst>
            </c:dLbl>
            <c:dLbl>
              <c:idx val="3"/>
              <c:layout>
                <c:manualLayout>
                  <c:x val="7.8721452662835145E-2"/>
                  <c:y val="0.1363833858455618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31C-4B49-8F43-35F3518A50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7м</c:v>
                </c:pt>
                <c:pt idx="1">
                  <c:v>6.5м</c:v>
                </c:pt>
                <c:pt idx="2">
                  <c:v>5м</c:v>
                </c:pt>
                <c:pt idx="3">
                  <c:v>0.5м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</c:v>
                </c:pt>
                <c:pt idx="1">
                  <c:v>12</c:v>
                </c:pt>
                <c:pt idx="2">
                  <c:v>4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31C-4B49-8F43-35F3518A506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5581611471071258"/>
          <c:y val="0.82958839728362477"/>
          <c:w val="0.57897824538822162"/>
          <c:h val="0.149480834107501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0.26284</cdr:x>
      <cdr:y>0.04028</cdr:y>
    </cdr:from>
    <cdr:to>
      <cdr:x>0.83178</cdr:x>
      <cdr:y>0.15761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84041" y="208231"/>
          <a:ext cx="2779414" cy="6065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uk-UA" sz="1100" dirty="0"/>
        </a:p>
      </cdr:txBody>
    </cdr:sp>
  </cdr:relSizeAnchor>
  <cdr:relSizeAnchor xmlns:cdr="http://schemas.openxmlformats.org/drawingml/2006/chartDrawing">
    <cdr:from>
      <cdr:x>0.2091</cdr:x>
      <cdr:y>0.05254</cdr:y>
    </cdr:from>
    <cdr:to>
      <cdr:x>0.86328</cdr:x>
      <cdr:y>0.17512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21491" y="271604"/>
          <a:ext cx="3195873" cy="6337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4000" dirty="0" smtClean="0">
              <a:solidFill>
                <a:schemeClr val="tx1"/>
              </a:solidFill>
            </a:rPr>
            <a:t>  11-А ТА 9-А</a:t>
          </a:r>
          <a:endParaRPr lang="uk-UA" sz="4000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2992F-2F32-4F5E-A0A7-8C82CDE452C4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D3991-F0C7-48F3-A00B-ABED1B958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449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D3991-F0C7-48F3-A00B-ABED1B9589A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147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D3991-F0C7-48F3-A00B-ABED1B9589A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632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828957CF-89DB-4E25-AABF-BB5F31109057}" type="datetimeFigureOut">
              <a:rPr lang="uk-UA" smtClean="0"/>
              <a:t>13.12.2017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48941371-B388-4288-BBA4-A41191FF175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60170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57CF-89DB-4E25-AABF-BB5F31109057}" type="datetimeFigureOut">
              <a:rPr lang="uk-UA" smtClean="0"/>
              <a:t>13.12.2017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1371-B388-4288-BBA4-A41191FF175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650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57CF-89DB-4E25-AABF-BB5F31109057}" type="datetimeFigureOut">
              <a:rPr lang="uk-UA" smtClean="0"/>
              <a:t>13.12.2017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1371-B388-4288-BBA4-A41191FF175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650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57CF-89DB-4E25-AABF-BB5F31109057}" type="datetimeFigureOut">
              <a:rPr lang="uk-UA" smtClean="0"/>
              <a:t>13.12.2017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1371-B388-4288-BBA4-A41191FF175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2626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57CF-89DB-4E25-AABF-BB5F31109057}" type="datetimeFigureOut">
              <a:rPr lang="uk-UA" smtClean="0"/>
              <a:t>13.12.2017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1371-B388-4288-BBA4-A41191FF175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1515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57CF-89DB-4E25-AABF-BB5F31109057}" type="datetimeFigureOut">
              <a:rPr lang="uk-UA" smtClean="0"/>
              <a:t>13.12.2017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1371-B388-4288-BBA4-A41191FF175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4289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57CF-89DB-4E25-AABF-BB5F31109057}" type="datetimeFigureOut">
              <a:rPr lang="uk-UA" smtClean="0"/>
              <a:t>13.12.2017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1371-B388-4288-BBA4-A41191FF175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6160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57CF-89DB-4E25-AABF-BB5F31109057}" type="datetimeFigureOut">
              <a:rPr lang="uk-UA" smtClean="0"/>
              <a:t>13.12.2017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1371-B388-4288-BBA4-A41191FF1757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786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57CF-89DB-4E25-AABF-BB5F31109057}" type="datetimeFigureOut">
              <a:rPr lang="uk-UA" smtClean="0"/>
              <a:t>13.12.2017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1371-B388-4288-BBA4-A41191FF175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1625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57CF-89DB-4E25-AABF-BB5F31109057}" type="datetimeFigureOut">
              <a:rPr lang="uk-UA" smtClean="0"/>
              <a:t>13.12.2017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1371-B388-4288-BBA4-A41191FF175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7173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57CF-89DB-4E25-AABF-BB5F31109057}" type="datetimeFigureOut">
              <a:rPr lang="uk-UA" smtClean="0"/>
              <a:t>13.12.2017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1371-B388-4288-BBA4-A41191FF175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2282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57CF-89DB-4E25-AABF-BB5F31109057}" type="datetimeFigureOut">
              <a:rPr lang="uk-UA" smtClean="0"/>
              <a:t>13.12.2017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1371-B388-4288-BBA4-A41191FF175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3542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57CF-89DB-4E25-AABF-BB5F31109057}" type="datetimeFigureOut">
              <a:rPr lang="uk-UA" smtClean="0"/>
              <a:t>13.12.2017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1371-B388-4288-BBA4-A41191FF175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4090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57CF-89DB-4E25-AABF-BB5F31109057}" type="datetimeFigureOut">
              <a:rPr lang="uk-UA" smtClean="0"/>
              <a:t>13.12.2017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1371-B388-4288-BBA4-A41191FF175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6637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57CF-89DB-4E25-AABF-BB5F31109057}" type="datetimeFigureOut">
              <a:rPr lang="uk-UA" smtClean="0"/>
              <a:t>13.12.2017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1371-B388-4288-BBA4-A41191FF175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2721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57CF-89DB-4E25-AABF-BB5F31109057}" type="datetimeFigureOut">
              <a:rPr lang="uk-UA" smtClean="0"/>
              <a:t>13.12.2017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1371-B388-4288-BBA4-A41191FF175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123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57CF-89DB-4E25-AABF-BB5F31109057}" type="datetimeFigureOut">
              <a:rPr lang="uk-UA" smtClean="0"/>
              <a:t>13.12.2017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1371-B388-4288-BBA4-A41191FF175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2899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28957CF-89DB-4E25-AABF-BB5F31109057}" type="datetimeFigureOut">
              <a:rPr lang="uk-UA" smtClean="0"/>
              <a:t>13.12.2017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941371-B388-4288-BBA4-A41191FF175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88902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&#1058;&#1077;&#1089;&#1090;%20&#1085;&#1072;%20&#1087;&#1088;&#1086;&#1074;&#1077;&#1088;&#1082;&#1091;%20&#1089;&#1083;&#1091;&#1093;&#1072;.%20&#1050;&#1072;&#1082;&#1086;&#1084;&#1091;%20&#1074;&#1086;&#1079;&#1088;&#1072;&#1089;&#1090;&#1091;%20&#1089;&#1086;&#1086;&#1090;&#1074;&#1077;&#1090;&#1089;&#1090;&#1074;&#1091;&#1077;&#1090;%20&#1074;&#1072;&#1096;%20&#1089;&#1083;&#1091;&#1093;.mp4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C2RX6bS-dA" TargetMode="Externa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Органи слуху і мовлення людини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5172808" y="6075485"/>
            <a:ext cx="7019192" cy="782515"/>
          </a:xfrm>
        </p:spPr>
        <p:txBody>
          <a:bodyPr/>
          <a:lstStyle/>
          <a:p>
            <a:r>
              <a:rPr lang="uk-UA" dirty="0"/>
              <a:t>Підготували </a:t>
            </a:r>
            <a:r>
              <a:rPr lang="uk-UA" dirty="0" err="1"/>
              <a:t>Дроник</a:t>
            </a:r>
            <a:r>
              <a:rPr lang="uk-UA" dirty="0"/>
              <a:t> М. </a:t>
            </a:r>
            <a:r>
              <a:rPr lang="uk-UA" dirty="0" err="1"/>
              <a:t>Паламарюк</a:t>
            </a:r>
            <a:r>
              <a:rPr lang="uk-UA" dirty="0"/>
              <a:t> А. </a:t>
            </a:r>
            <a:r>
              <a:rPr lang="uk-UA" dirty="0" err="1"/>
              <a:t>Мариношенко</a:t>
            </a:r>
            <a:r>
              <a:rPr lang="uk-UA" dirty="0"/>
              <a:t> А.</a:t>
            </a:r>
          </a:p>
        </p:txBody>
      </p:sp>
    </p:spTree>
    <p:extLst>
      <p:ext uri="{BB962C8B-B14F-4D97-AF65-F5344CB8AC3E}">
        <p14:creationId xmlns:p14="http://schemas.microsoft.com/office/powerpoint/2010/main" val="1098613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90CDE1-128C-4041-98EF-9FFE6CA5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773" y="159434"/>
            <a:ext cx="10131425" cy="1532467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rgbClr val="FFFF00"/>
                </a:solidFill>
              </a:rPr>
              <a:t>Вплив шуму на здоров'я людини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062432-57B4-4AB0-9060-4706D74DD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574" y="1328505"/>
            <a:ext cx="7768882" cy="48697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/>
              <a:t>Чинники навколишнього середовища, що згубно впливають на здоров'я людини, умовно можна поділити на три такі групи:</a:t>
            </a:r>
            <a:endParaRPr lang="ru-RU" sz="2800" dirty="0"/>
          </a:p>
          <a:p>
            <a:pPr lvl="0"/>
            <a:r>
              <a:rPr lang="uk-UA" sz="2800" dirty="0"/>
              <a:t>фізико-хімічні, або </a:t>
            </a:r>
            <a:r>
              <a:rPr lang="uk-UA" sz="2800" dirty="0" smtClean="0"/>
              <a:t>неорганічні</a:t>
            </a:r>
            <a:r>
              <a:rPr lang="en-US" sz="2800" dirty="0"/>
              <a:t>;</a:t>
            </a:r>
            <a:endParaRPr lang="ru-RU" sz="2800" dirty="0"/>
          </a:p>
          <a:p>
            <a:pPr lvl="0"/>
            <a:r>
              <a:rPr lang="uk-UA" sz="2800" dirty="0"/>
              <a:t>біологічні, або </a:t>
            </a:r>
            <a:r>
              <a:rPr lang="uk-UA" sz="2800" dirty="0" smtClean="0"/>
              <a:t>органічні</a:t>
            </a:r>
            <a:r>
              <a:rPr lang="en-US" sz="2800" dirty="0" smtClean="0"/>
              <a:t>;</a:t>
            </a:r>
            <a:endParaRPr lang="ru-RU" sz="2800" dirty="0"/>
          </a:p>
          <a:p>
            <a:pPr lvl="0"/>
            <a:r>
              <a:rPr lang="uk-UA" sz="2800" dirty="0" smtClean="0"/>
              <a:t>соціально-економічні</a:t>
            </a:r>
            <a:r>
              <a:rPr lang="en-US" sz="2800" dirty="0"/>
              <a:t>.</a:t>
            </a:r>
            <a:endParaRPr lang="ru-RU" sz="2800" dirty="0"/>
          </a:p>
          <a:p>
            <a:endParaRPr lang="ru-RU" dirty="0"/>
          </a:p>
        </p:txBody>
      </p:sp>
      <p:pic>
        <p:nvPicPr>
          <p:cNvPr id="1026" name="Picture 2" descr="Результат пошуку зображень за запитом &quot;порушення слуху у людини&quot;">
            <a:extLst>
              <a:ext uri="{FF2B5EF4-FFF2-40B4-BE49-F238E27FC236}">
                <a16:creationId xmlns:a16="http://schemas.microsoft.com/office/drawing/2014/main" id="{A5F41D23-96F2-4D54-9288-323E6434E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456" y="1219863"/>
            <a:ext cx="3375072" cy="472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30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8757" y="290190"/>
            <a:ext cx="10131425" cy="638908"/>
          </a:xfrm>
        </p:spPr>
        <p:txBody>
          <a:bodyPr>
            <a:normAutofit fontScale="90000"/>
          </a:bodyPr>
          <a:lstStyle/>
          <a:p>
            <a:r>
              <a:rPr lang="uk-UA" sz="4400" dirty="0">
                <a:solidFill>
                  <a:srgbClr val="FFFF00"/>
                </a:solidFill>
              </a:rPr>
              <a:t>Соціальні наслідки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31210" y="929098"/>
            <a:ext cx="6412386" cy="5213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600" dirty="0"/>
              <a:t>Захворювання, які призводять до зниження чи втрати слуху, є однією із найсерйозніших медичних та соціальних проблем. </a:t>
            </a:r>
            <a:endParaRPr lang="en-US" sz="2600" dirty="0" smtClean="0"/>
          </a:p>
          <a:p>
            <a:pPr marL="0" indent="0">
              <a:buNone/>
            </a:pPr>
            <a:r>
              <a:rPr lang="ru-RU" sz="2600" dirty="0" err="1" smtClean="0"/>
              <a:t>Насл</a:t>
            </a:r>
            <a:r>
              <a:rPr lang="uk-UA" sz="2600" dirty="0" smtClean="0"/>
              <a:t>і</a:t>
            </a:r>
            <a:r>
              <a:rPr lang="ru-RU" sz="2600" dirty="0" err="1" smtClean="0"/>
              <a:t>дки</a:t>
            </a:r>
            <a:r>
              <a:rPr lang="ru-RU" sz="2600" dirty="0" smtClean="0"/>
              <a:t> </a:t>
            </a:r>
            <a:r>
              <a:rPr lang="ru-RU" sz="2600" dirty="0" err="1" smtClean="0"/>
              <a:t>зниження</a:t>
            </a:r>
            <a:r>
              <a:rPr lang="ru-RU" sz="2600" dirty="0" smtClean="0"/>
              <a:t> </a:t>
            </a:r>
            <a:r>
              <a:rPr lang="ru-RU" sz="2600" dirty="0" err="1" smtClean="0"/>
              <a:t>чи</a:t>
            </a:r>
            <a:r>
              <a:rPr lang="ru-RU" sz="2600" dirty="0" smtClean="0"/>
              <a:t> </a:t>
            </a:r>
            <a:r>
              <a:rPr lang="ru-RU" sz="2600" dirty="0" err="1" smtClean="0"/>
              <a:t>втрати</a:t>
            </a:r>
            <a:r>
              <a:rPr lang="ru-RU" sz="2600" dirty="0" smtClean="0"/>
              <a:t> слуху</a:t>
            </a:r>
            <a:r>
              <a:rPr lang="en-US" sz="2600" dirty="0" smtClean="0"/>
              <a:t>:</a:t>
            </a:r>
          </a:p>
          <a:p>
            <a:pPr marL="0" indent="0">
              <a:buNone/>
            </a:pPr>
            <a:r>
              <a:rPr lang="en-US" sz="2600" dirty="0" smtClean="0"/>
              <a:t>-</a:t>
            </a:r>
            <a:r>
              <a:rPr lang="ru-RU" sz="2600" dirty="0" smtClean="0"/>
              <a:t>З</a:t>
            </a:r>
            <a:r>
              <a:rPr lang="uk-UA" sz="2600" dirty="0" err="1" smtClean="0"/>
              <a:t>ниження</a:t>
            </a:r>
            <a:r>
              <a:rPr lang="uk-UA" sz="2600" dirty="0" smtClean="0"/>
              <a:t> </a:t>
            </a:r>
            <a:r>
              <a:rPr lang="uk-UA" sz="2600" dirty="0"/>
              <a:t>слухової </a:t>
            </a:r>
            <a:r>
              <a:rPr lang="uk-UA" sz="2600" dirty="0" smtClean="0"/>
              <a:t>функції</a:t>
            </a:r>
            <a:r>
              <a:rPr lang="en-US" sz="2600" dirty="0" smtClean="0"/>
              <a:t>;</a:t>
            </a:r>
            <a:endParaRPr lang="uk-UA" sz="2600" dirty="0" smtClean="0"/>
          </a:p>
          <a:p>
            <a:pPr marL="0" indent="0">
              <a:buNone/>
            </a:pPr>
            <a:r>
              <a:rPr lang="en-US" sz="2600" dirty="0" smtClean="0"/>
              <a:t>-</a:t>
            </a:r>
            <a:r>
              <a:rPr lang="uk-UA" sz="2600" dirty="0" smtClean="0"/>
              <a:t>Значно </a:t>
            </a:r>
            <a:r>
              <a:rPr lang="uk-UA" sz="2600" dirty="0"/>
              <a:t>погіршує якість </a:t>
            </a:r>
            <a:r>
              <a:rPr lang="uk-UA" sz="2600" dirty="0" smtClean="0"/>
              <a:t>життя</a:t>
            </a:r>
            <a:r>
              <a:rPr lang="en-US" sz="2600" dirty="0" smtClean="0"/>
              <a:t>;</a:t>
            </a:r>
            <a:r>
              <a:rPr lang="uk-UA" sz="2600" dirty="0" smtClean="0"/>
              <a:t>  </a:t>
            </a:r>
          </a:p>
          <a:p>
            <a:pPr marL="0" indent="0">
              <a:buNone/>
            </a:pPr>
            <a:r>
              <a:rPr lang="en-US" sz="2600" dirty="0" smtClean="0"/>
              <a:t>-</a:t>
            </a:r>
            <a:r>
              <a:rPr lang="uk-UA" sz="2600" dirty="0" smtClean="0"/>
              <a:t>Обмежує </a:t>
            </a:r>
            <a:r>
              <a:rPr lang="uk-UA" sz="2600" dirty="0"/>
              <a:t>її у виборі </a:t>
            </a:r>
            <a:r>
              <a:rPr lang="uk-UA" sz="2600" dirty="0" smtClean="0"/>
              <a:t>фаху</a:t>
            </a:r>
            <a:r>
              <a:rPr lang="en-US" sz="2600" dirty="0" smtClean="0"/>
              <a:t>;</a:t>
            </a:r>
            <a:r>
              <a:rPr lang="uk-UA" sz="2600" dirty="0" smtClean="0"/>
              <a:t>  </a:t>
            </a:r>
          </a:p>
          <a:p>
            <a:pPr marL="0" indent="0">
              <a:buNone/>
            </a:pPr>
            <a:r>
              <a:rPr lang="en-US" sz="2600" dirty="0" smtClean="0"/>
              <a:t>-</a:t>
            </a:r>
            <a:r>
              <a:rPr lang="uk-UA" sz="2600" dirty="0" smtClean="0"/>
              <a:t>Призводить </a:t>
            </a:r>
            <a:r>
              <a:rPr lang="uk-UA" sz="2600" dirty="0"/>
              <a:t>до </a:t>
            </a:r>
            <a:r>
              <a:rPr lang="uk-UA" sz="2600" dirty="0" smtClean="0"/>
              <a:t>виключення із</a:t>
            </a:r>
            <a:r>
              <a:rPr lang="uk-UA" sz="2600" dirty="0"/>
              <a:t> соціуму.</a:t>
            </a:r>
          </a:p>
          <a:p>
            <a:endParaRPr lang="uk-UA" dirty="0"/>
          </a:p>
        </p:txBody>
      </p:sp>
      <p:pic>
        <p:nvPicPr>
          <p:cNvPr id="4098" name="Picture 2" descr="Сучасні аспекти слухопротезува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900" y="3804916"/>
            <a:ext cx="4396022" cy="293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Міжнародний символ порушення слух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782" y="290190"/>
            <a:ext cx="3618775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7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0125"/>
            <a:ext cx="11885493" cy="1937982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rgbClr val="FFFF00"/>
                </a:solidFill>
              </a:rPr>
              <a:t>Що можуть робити та відчувати люди з вадами слуху</a:t>
            </a: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70" y="1394234"/>
            <a:ext cx="6144049" cy="53068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err="1"/>
              <a:t>Глухі</a:t>
            </a:r>
            <a:r>
              <a:rPr lang="ru-RU" sz="2800" dirty="0"/>
              <a:t> люди </a:t>
            </a:r>
            <a:r>
              <a:rPr lang="ru-RU" sz="2800" dirty="0" err="1"/>
              <a:t>дуже</a:t>
            </a:r>
            <a:r>
              <a:rPr lang="ru-RU" sz="2800" dirty="0"/>
              <a:t> </a:t>
            </a:r>
            <a:r>
              <a:rPr lang="ru-RU" sz="2800" dirty="0" err="1"/>
              <a:t>музичні</a:t>
            </a:r>
            <a:r>
              <a:rPr lang="ru-RU" sz="2800" dirty="0"/>
              <a:t> та </a:t>
            </a:r>
            <a:r>
              <a:rPr lang="ru-RU" sz="2800" dirty="0" err="1"/>
              <a:t>люблять</a:t>
            </a:r>
            <a:r>
              <a:rPr lang="ru-RU" sz="2800" dirty="0"/>
              <a:t> </a:t>
            </a:r>
            <a:r>
              <a:rPr lang="ru-RU" sz="2800" dirty="0" err="1"/>
              <a:t>мистецтво</a:t>
            </a:r>
            <a:r>
              <a:rPr lang="ru-RU" sz="2800" dirty="0"/>
              <a:t>! </a:t>
            </a:r>
            <a:r>
              <a:rPr lang="ru-RU" sz="2800" dirty="0" err="1" smtClean="0"/>
              <a:t>Дуже</a:t>
            </a:r>
            <a:r>
              <a:rPr lang="ru-RU" sz="2800" dirty="0" smtClean="0"/>
              <a:t> </a:t>
            </a:r>
            <a:r>
              <a:rPr lang="ru-RU" sz="2800" dirty="0"/>
              <a:t>часто через </a:t>
            </a:r>
            <a:r>
              <a:rPr lang="ru-RU" sz="2800" dirty="0" err="1"/>
              <a:t>відсутність</a:t>
            </a:r>
            <a:r>
              <a:rPr lang="ru-RU" sz="2800" dirty="0"/>
              <a:t> слуху в них </a:t>
            </a:r>
            <a:r>
              <a:rPr lang="ru-RU" sz="2800" dirty="0" err="1"/>
              <a:t>підвищується</a:t>
            </a:r>
            <a:r>
              <a:rPr lang="ru-RU" sz="2800" dirty="0"/>
              <a:t> </a:t>
            </a:r>
            <a:r>
              <a:rPr lang="ru-RU" sz="2800" dirty="0" err="1"/>
              <a:t>загальна</a:t>
            </a:r>
            <a:r>
              <a:rPr lang="ru-RU" sz="2800" dirty="0"/>
              <a:t> </a:t>
            </a:r>
            <a:r>
              <a:rPr lang="ru-RU" sz="2800" dirty="0" err="1"/>
              <a:t>чутливість</a:t>
            </a:r>
            <a:r>
              <a:rPr lang="ru-RU" sz="2800" dirty="0"/>
              <a:t> </a:t>
            </a:r>
            <a:r>
              <a:rPr lang="ru-RU" sz="2800" dirty="0" err="1"/>
              <a:t>тіла</a:t>
            </a:r>
            <a:r>
              <a:rPr lang="ru-RU" sz="2800" dirty="0"/>
              <a:t>, тому на </a:t>
            </a:r>
            <a:r>
              <a:rPr lang="ru-RU" sz="2800" dirty="0" err="1"/>
              <a:t>дотики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вібрації</a:t>
            </a:r>
            <a:r>
              <a:rPr lang="ru-RU" sz="2800" dirty="0"/>
              <a:t> вони </a:t>
            </a:r>
            <a:r>
              <a:rPr lang="ru-RU" sz="2800" dirty="0" err="1"/>
              <a:t>реагують</a:t>
            </a:r>
            <a:r>
              <a:rPr lang="ru-RU" sz="2800" dirty="0"/>
              <a:t> особливо </a:t>
            </a:r>
            <a:r>
              <a:rPr lang="ru-RU" sz="2800" dirty="0" err="1"/>
              <a:t>чутливо</a:t>
            </a:r>
            <a:r>
              <a:rPr lang="ru-RU" sz="2800" dirty="0"/>
              <a:t>. </a:t>
            </a:r>
            <a:r>
              <a:rPr lang="ru-RU" sz="2800" dirty="0" err="1" smtClean="0"/>
              <a:t>Також</a:t>
            </a:r>
            <a:r>
              <a:rPr lang="ru-RU" sz="2800" dirty="0" smtClean="0"/>
              <a:t> </a:t>
            </a:r>
            <a:r>
              <a:rPr lang="ru-RU" sz="2800" dirty="0"/>
              <a:t>у глухих </a:t>
            </a:r>
            <a:r>
              <a:rPr lang="ru-RU" sz="2800" dirty="0" err="1"/>
              <a:t>дуже</a:t>
            </a:r>
            <a:r>
              <a:rPr lang="ru-RU" sz="2800" dirty="0"/>
              <a:t> </a:t>
            </a:r>
            <a:r>
              <a:rPr lang="ru-RU" sz="2800" dirty="0" err="1"/>
              <a:t>розвинена</a:t>
            </a:r>
            <a:r>
              <a:rPr lang="ru-RU" sz="2800" dirty="0"/>
              <a:t> </a:t>
            </a:r>
            <a:r>
              <a:rPr lang="ru-RU" sz="2800" dirty="0" err="1"/>
              <a:t>світлочутливість</a:t>
            </a:r>
            <a:r>
              <a:rPr lang="ru-RU" sz="2800" dirty="0"/>
              <a:t>, тому в </a:t>
            </a:r>
            <a:r>
              <a:rPr lang="ru-RU" sz="2800" dirty="0" err="1"/>
              <a:t>темряві</a:t>
            </a:r>
            <a:r>
              <a:rPr lang="ru-RU" sz="2800" dirty="0"/>
              <a:t> вони </a:t>
            </a:r>
            <a:r>
              <a:rPr lang="ru-RU" sz="2800" dirty="0" err="1"/>
              <a:t>помічають</a:t>
            </a:r>
            <a:r>
              <a:rPr lang="ru-RU" sz="2800" dirty="0"/>
              <a:t> </a:t>
            </a:r>
            <a:r>
              <a:rPr lang="ru-RU" sz="2800" dirty="0" err="1"/>
              <a:t>навіть</a:t>
            </a:r>
            <a:r>
              <a:rPr lang="ru-RU" sz="2800" dirty="0"/>
              <a:t> </a:t>
            </a:r>
            <a:r>
              <a:rPr lang="ru-RU" sz="2800" dirty="0" err="1"/>
              <a:t>найменші</a:t>
            </a:r>
            <a:r>
              <a:rPr lang="ru-RU" sz="2800" dirty="0"/>
              <a:t> </a:t>
            </a:r>
            <a:r>
              <a:rPr lang="ru-RU" sz="2800" dirty="0" err="1"/>
              <a:t>відблиски</a:t>
            </a:r>
            <a:r>
              <a:rPr lang="ru-RU" sz="2800" dirty="0"/>
              <a:t> </a:t>
            </a:r>
            <a:r>
              <a:rPr lang="ru-RU" sz="2800" dirty="0" err="1"/>
              <a:t>світла</a:t>
            </a:r>
            <a:r>
              <a:rPr lang="ru-RU" sz="2800" dirty="0"/>
              <a:t>. Таким чином природа </a:t>
            </a:r>
            <a:r>
              <a:rPr lang="ru-RU" sz="2800" dirty="0" err="1"/>
              <a:t>компенсує</a:t>
            </a:r>
            <a:r>
              <a:rPr lang="ru-RU" sz="2800" dirty="0"/>
              <a:t> </a:t>
            </a:r>
            <a:r>
              <a:rPr lang="ru-RU" sz="2800" dirty="0" err="1"/>
              <a:t>відсутність</a:t>
            </a:r>
            <a:r>
              <a:rPr lang="ru-RU" sz="2800" dirty="0"/>
              <a:t> слуху і </a:t>
            </a:r>
            <a:r>
              <a:rPr lang="ru-RU" sz="2800" dirty="0" err="1"/>
              <a:t>допомагає</a:t>
            </a:r>
            <a:r>
              <a:rPr lang="ru-RU" sz="2800" dirty="0"/>
              <a:t> </a:t>
            </a:r>
            <a:r>
              <a:rPr lang="ru-RU" sz="2800" dirty="0" err="1"/>
              <a:t>адаптуватися</a:t>
            </a:r>
            <a:r>
              <a:rPr lang="ru-RU" sz="2800" dirty="0"/>
              <a:t> таким людям в </a:t>
            </a:r>
            <a:r>
              <a:rPr lang="ru-RU" sz="2800" dirty="0" err="1"/>
              <a:t>світі</a:t>
            </a:r>
            <a:r>
              <a:rPr lang="ru-RU" sz="2800" dirty="0"/>
              <a:t>.</a:t>
            </a:r>
          </a:p>
        </p:txBody>
      </p:sp>
      <p:pic>
        <p:nvPicPr>
          <p:cNvPr id="4098" name="Picture 2" descr="Картинки по запросу глухі люд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619" y="1119116"/>
            <a:ext cx="5784944" cy="558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79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-8151"/>
            <a:ext cx="12191999" cy="1293304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rgbClr val="FFFF00"/>
                </a:solidFill>
              </a:rPr>
              <a:t>ЧЕРНІВЕЦЬКА СПЕЦІАЛЬНА ЗАГАЛЬНООСВІТНЯ ШКОЛА-ІНТЕРНАТ №1</a:t>
            </a:r>
            <a:br>
              <a:rPr lang="ru-RU" sz="3100" b="1" dirty="0" smtClean="0">
                <a:solidFill>
                  <a:srgbClr val="FFFF00"/>
                </a:solidFill>
              </a:rPr>
            </a:br>
            <a:r>
              <a:rPr lang="ru-RU" sz="3100" b="1" dirty="0" err="1" smtClean="0">
                <a:solidFill>
                  <a:srgbClr val="FFFF00"/>
                </a:solidFill>
              </a:rPr>
              <a:t>чеРНІВЕЦЬКА</a:t>
            </a:r>
            <a:r>
              <a:rPr lang="ru-RU" sz="3100" b="1" dirty="0" smtClean="0">
                <a:solidFill>
                  <a:srgbClr val="FFFF00"/>
                </a:solidFill>
              </a:rPr>
              <a:t> СПЕЦІАЛЬНА ЗАГАЛЬНООСВІТНЯ ШКОЛА-ІНТЕРНАТ №2</a:t>
            </a:r>
            <a:endParaRPr lang="ru-RU" sz="3100" dirty="0">
              <a:solidFill>
                <a:srgbClr val="FFFF00"/>
              </a:solidFill>
            </a:endParaRPr>
          </a:p>
        </p:txBody>
      </p:sp>
      <p:pic>
        <p:nvPicPr>
          <p:cNvPr id="10" name="Picture 2" descr="https://pp.userapi.com/c841022/v841022244/3cbc1/u4sCJXrNtU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745" y="1708327"/>
            <a:ext cx="3911097" cy="464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55" y="1429781"/>
            <a:ext cx="3194374" cy="259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356" y="4173419"/>
            <a:ext cx="3194373" cy="22973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9712" y="1708326"/>
            <a:ext cx="4286541" cy="464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5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969" y="213814"/>
            <a:ext cx="12010031" cy="1041779"/>
          </a:xfrm>
        </p:spPr>
        <p:txBody>
          <a:bodyPr>
            <a:noAutofit/>
          </a:bodyPr>
          <a:lstStyle/>
          <a:p>
            <a:r>
              <a:rPr lang="uk-UA" sz="4000" dirty="0">
                <a:solidFill>
                  <a:srgbClr val="FFFF00"/>
                </a:solidFill>
              </a:rPr>
              <a:t>Чернівецька обласна організація українського товариства глухих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969" y="1146412"/>
            <a:ext cx="9112156" cy="3355332"/>
          </a:xfrm>
        </p:spPr>
        <p:txBody>
          <a:bodyPr/>
          <a:lstStyle/>
          <a:p>
            <a:pPr marL="0" indent="0">
              <a:buNone/>
            </a:pPr>
            <a:r>
              <a:rPr lang="uk-UA" sz="2400" dirty="0"/>
              <a:t>Чернівецька обласна організація Українського товариства глухих заснована 17 жовтня 1940 року, як добровільне об</a:t>
            </a:r>
            <a:r>
              <a:rPr lang="en-US" sz="2400" dirty="0"/>
              <a:t>’</a:t>
            </a:r>
            <a:r>
              <a:rPr lang="uk-UA" sz="2400" dirty="0"/>
              <a:t>єднання громадян з порушенням слуху та мови, підпорядкована Центральному правлінню Українського товариства глухих, яке створене в 1933 році.</a:t>
            </a:r>
          </a:p>
          <a:p>
            <a:pPr marL="0" indent="0">
              <a:buNone/>
            </a:pPr>
            <a:r>
              <a:rPr lang="uk-UA" sz="2800" dirty="0">
                <a:solidFill>
                  <a:srgbClr val="FFFF00"/>
                </a:solidFill>
              </a:rPr>
              <a:t>Контингент </a:t>
            </a:r>
            <a:r>
              <a:rPr lang="uk-UA" sz="2800" dirty="0" err="1">
                <a:solidFill>
                  <a:srgbClr val="FFFF00"/>
                </a:solidFill>
              </a:rPr>
              <a:t>нечуючих</a:t>
            </a:r>
            <a:r>
              <a:rPr lang="uk-UA" sz="2800" dirty="0">
                <a:solidFill>
                  <a:srgbClr val="FFFF00"/>
                </a:solidFill>
              </a:rPr>
              <a:t>, що перебувають на обліку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122" name="Picture 2" descr="Картинки по запросу уто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125" y="831882"/>
            <a:ext cx="2761397" cy="338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283822"/>
              </p:ext>
            </p:extLst>
          </p:nvPr>
        </p:nvGraphicFramePr>
        <p:xfrm>
          <a:off x="181969" y="3889612"/>
          <a:ext cx="8989327" cy="2835139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497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9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9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9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79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95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08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3600" dirty="0">
                          <a:effectLst/>
                        </a:rPr>
                        <a:t>Рік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2011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2012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2013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2014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2015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14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Всього на обліку</a:t>
                      </a:r>
                      <a:r>
                        <a:rPr lang="en-US" sz="2400" dirty="0">
                          <a:effectLst/>
                        </a:rPr>
                        <a:t>: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2208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2157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2155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2048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2046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6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В </a:t>
                      </a:r>
                      <a:r>
                        <a:rPr lang="uk-UA" sz="2400" dirty="0" err="1">
                          <a:effectLst/>
                        </a:rPr>
                        <a:t>т.ч</a:t>
                      </a:r>
                      <a:r>
                        <a:rPr lang="uk-UA" sz="2400" dirty="0">
                          <a:effectLst/>
                        </a:rPr>
                        <a:t>.</a:t>
                      </a:r>
                      <a:r>
                        <a:rPr lang="ru-RU" sz="2400" dirty="0">
                          <a:effectLst/>
                        </a:rPr>
                        <a:t>:</a:t>
                      </a:r>
                      <a:r>
                        <a:rPr lang="uk-UA" sz="2400" dirty="0">
                          <a:effectLst/>
                        </a:rPr>
                        <a:t> дітей до 14 років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73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40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76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35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60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955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5129" y="609600"/>
            <a:ext cx="9552097" cy="1456267"/>
          </a:xfrm>
        </p:spPr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МІСЬКА КЛІНІЧНА ЛІКАРНЯ ЛОР ВІДДІЛЕННЯ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 descr="C:\Users\вася\Desktop\7nMpnEkSA_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41" y="1954060"/>
            <a:ext cx="5198301" cy="417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ася\Desktop\oJYGVY8VhV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493" y="1954060"/>
            <a:ext cx="5791518" cy="417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49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9378" y="0"/>
            <a:ext cx="10112721" cy="1456267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ДОСЛІДЖЕННЯ ПОРОГУ ЧУТНОСТІ УЧНІВ                 11-А ТА 9-А КЛАСІВ</a:t>
            </a:r>
            <a:endParaRPr lang="ru-RU" sz="4400" dirty="0">
              <a:solidFill>
                <a:srgbClr val="FFFF00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6487257"/>
              </p:ext>
            </p:extLst>
          </p:nvPr>
        </p:nvGraphicFramePr>
        <p:xfrm>
          <a:off x="1329094" y="809494"/>
          <a:ext cx="3439999" cy="5529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613637446"/>
              </p:ext>
            </p:extLst>
          </p:nvPr>
        </p:nvGraphicFramePr>
        <p:xfrm>
          <a:off x="1" y="798286"/>
          <a:ext cx="3332018" cy="5820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954125337"/>
              </p:ext>
            </p:extLst>
          </p:nvPr>
        </p:nvGraphicFramePr>
        <p:xfrm>
          <a:off x="3568025" y="1456267"/>
          <a:ext cx="4100945" cy="5068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829297830"/>
              </p:ext>
            </p:extLst>
          </p:nvPr>
        </p:nvGraphicFramePr>
        <p:xfrm>
          <a:off x="1" y="1088570"/>
          <a:ext cx="3686628" cy="4924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866616378"/>
              </p:ext>
            </p:extLst>
          </p:nvPr>
        </p:nvGraphicFramePr>
        <p:xfrm>
          <a:off x="319314" y="1290012"/>
          <a:ext cx="3519715" cy="4875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Диаграмма 6"/>
          <p:cNvGraphicFramePr/>
          <p:nvPr>
            <p:extLst>
              <p:ext uri="{D42A27DB-BD31-4B8C-83A1-F6EECF244321}">
                <p14:modId xmlns:p14="http://schemas.microsoft.com/office/powerpoint/2010/main" val="3705078934"/>
              </p:ext>
            </p:extLst>
          </p:nvPr>
        </p:nvGraphicFramePr>
        <p:xfrm>
          <a:off x="7126628" y="986828"/>
          <a:ext cx="4885263" cy="5631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37812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9" grpId="0">
        <p:bldAsOne/>
      </p:bldGraphic>
      <p:bldGraphic spid="12" grpId="0">
        <p:bldAsOne/>
      </p:bldGraphic>
      <p:bldGraphic spid="8" grpId="0">
        <p:bldAsOne/>
      </p:bldGraphic>
      <p:bldGraphic spid="10" grpId="0">
        <p:bldAsOne/>
      </p:bldGraphic>
      <p:bldGraphic spid="11" grpId="0">
        <p:bldAsOne/>
      </p:bldGraphic>
      <p:bldGraphic spid="13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xC2RX6bS-dA">
            <a:hlinkClick r:id="rId3" action="ppaction://hlinkfile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3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4780" y="2472453"/>
            <a:ext cx="10131425" cy="1456267"/>
          </a:xfrm>
        </p:spPr>
        <p:txBody>
          <a:bodyPr>
            <a:normAutofit/>
          </a:bodyPr>
          <a:lstStyle/>
          <a:p>
            <a:r>
              <a:rPr lang="uk-UA" sz="88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Дякую за увагу!=)</a:t>
            </a:r>
            <a:endParaRPr lang="ru-RU" sz="8800" b="1" cap="none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21" y="3075802"/>
            <a:ext cx="10131425" cy="364913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469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2383" y="100929"/>
            <a:ext cx="3623649" cy="1456267"/>
          </a:xfrm>
        </p:spPr>
        <p:txBody>
          <a:bodyPr>
            <a:normAutofit/>
          </a:bodyPr>
          <a:lstStyle/>
          <a:p>
            <a:r>
              <a:rPr lang="uk-UA" sz="6000" dirty="0" smtClean="0"/>
              <a:t>МЕТА:</a:t>
            </a:r>
            <a:endParaRPr lang="uk-UA" sz="60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2"/>
          </p:nvPr>
        </p:nvSpPr>
        <p:spPr>
          <a:xfrm>
            <a:off x="0" y="1557196"/>
            <a:ext cx="5730843" cy="54797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Ознайомитись з особливостями органів слуху і мовлення людини та розповісти про</a:t>
            </a:r>
          </a:p>
          <a:p>
            <a:r>
              <a:rPr lang="uk-UA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ВУХО</a:t>
            </a:r>
            <a:endParaRPr lang="uk-UA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hlinkClick r:id="rId3" action="ppaction://hlinksldjump"/>
            </a:endParaRPr>
          </a:p>
          <a:p>
            <a:r>
              <a:rPr lang="uk-UA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СЛУХ</a:t>
            </a:r>
          </a:p>
          <a:p>
            <a:r>
              <a:rPr lang="uk-UA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ОРГАНИ МОВЛЕННЯ</a:t>
            </a:r>
            <a:endParaRPr lang="uk-UA" sz="2800" dirty="0" smtClean="0">
              <a:ln w="9525">
                <a:solidFill>
                  <a:schemeClr val="bg1"/>
                </a:solidFill>
                <a:prstDash val="solid"/>
              </a:ln>
              <a:hlinkClick r:id="rId3" action="ppaction://hlinksldjump"/>
            </a:endParaRPr>
          </a:p>
          <a:p>
            <a:r>
              <a:rPr lang="uk-UA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ЧОМУ МИ ЧУЄМО СВІЙ ГОЛОС НЕ ТАК ЯК ОТОЧУЮЧІ</a:t>
            </a:r>
          </a:p>
          <a:p>
            <a:r>
              <a:rPr lang="uk-UA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ВАДИ СЛУХУ</a:t>
            </a:r>
          </a:p>
          <a:p>
            <a:r>
              <a:rPr lang="uk-UA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ПРИЧИНИ РОЗВИТКУ ВАД СЛУХУ</a:t>
            </a:r>
          </a:p>
          <a:p>
            <a:endParaRPr lang="uk-UA" sz="28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uk-UA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ВПЛИВ </a:t>
            </a:r>
            <a:r>
              <a:rPr lang="uk-UA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СИЛЬНОГО ЗВУКУ НА СЛУХ</a:t>
            </a:r>
          </a:p>
          <a:p>
            <a:endParaRPr lang="uk-UA" sz="700" dirty="0" smtClean="0"/>
          </a:p>
          <a:p>
            <a:endParaRPr lang="uk-UA" sz="700" dirty="0" smtClean="0"/>
          </a:p>
          <a:p>
            <a:endParaRPr lang="uk-UA" sz="700" dirty="0" smtClean="0"/>
          </a:p>
          <a:p>
            <a:endParaRPr lang="uk-UA" sz="700" dirty="0" smtClean="0"/>
          </a:p>
          <a:p>
            <a:endParaRPr lang="uk-UA" sz="700" dirty="0" smtClean="0"/>
          </a:p>
          <a:p>
            <a:endParaRPr lang="uk-UA" sz="700" dirty="0" smtClean="0"/>
          </a:p>
          <a:p>
            <a:endParaRPr lang="uk-UA" sz="700" dirty="0" smtClean="0"/>
          </a:p>
          <a:p>
            <a:endParaRPr lang="uk-UA" sz="700" dirty="0" smtClean="0"/>
          </a:p>
          <a:p>
            <a:endParaRPr lang="uk-UA" sz="700" dirty="0" smtClean="0"/>
          </a:p>
          <a:p>
            <a:endParaRPr lang="uk-UA" sz="700" dirty="0" smtClean="0"/>
          </a:p>
          <a:p>
            <a:endParaRPr lang="uk-UA" sz="700" dirty="0" smtClean="0"/>
          </a:p>
          <a:p>
            <a:endParaRPr lang="uk-UA" sz="700" dirty="0" smtClean="0"/>
          </a:p>
          <a:p>
            <a:endParaRPr lang="uk-UA" sz="700" dirty="0" smtClean="0"/>
          </a:p>
          <a:p>
            <a:endParaRPr lang="uk-UA" sz="700" dirty="0" smtClean="0"/>
          </a:p>
          <a:p>
            <a:endParaRPr lang="uk-UA" sz="700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5504507" y="1557196"/>
            <a:ext cx="6599976" cy="5300804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ВПЛИВ </a:t>
            </a:r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СИЛЬНОГО ЗВУКУ НА </a:t>
            </a:r>
            <a:r>
              <a:rPr lang="uk-UA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СЛУХ</a:t>
            </a:r>
            <a:endParaRPr lang="uk-UA" sz="28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uk-UA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ВПЛИВ </a:t>
            </a:r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ШУМУ НА ЗДОРОВ’Я ЛЮДИНИ</a:t>
            </a:r>
          </a:p>
          <a:p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СОЦІАЛЬНІ НАСЛІДКИ</a:t>
            </a:r>
          </a:p>
          <a:p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ЩО МОЖУТЬ РОБИТИ ТА ВІДЧУВАТИ ЛЮДИ З ВАДАМИ СЛУХУ</a:t>
            </a:r>
          </a:p>
          <a:p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66426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631" y="0"/>
            <a:ext cx="10131425" cy="1014484"/>
          </a:xfrm>
        </p:spPr>
        <p:txBody>
          <a:bodyPr>
            <a:normAutofit/>
          </a:bodyPr>
          <a:lstStyle/>
          <a:p>
            <a:r>
              <a:rPr lang="uk-UA" sz="4800" dirty="0">
                <a:solidFill>
                  <a:srgbClr val="FFFF00"/>
                </a:solidFill>
              </a:rPr>
              <a:t>                               Слух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9324" y="307819"/>
            <a:ext cx="6375945" cy="3883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/>
              <a:t>Слух</a:t>
            </a:r>
            <a:r>
              <a:rPr lang="ru-RU" sz="2800" dirty="0"/>
              <a:t> — </a:t>
            </a:r>
            <a:r>
              <a:rPr lang="ru-RU" sz="2800" dirty="0" err="1"/>
              <a:t>одне</a:t>
            </a:r>
            <a:r>
              <a:rPr lang="ru-RU" sz="2800" dirty="0"/>
              <a:t> з </a:t>
            </a:r>
            <a:r>
              <a:rPr lang="ru-RU" sz="2800" dirty="0" err="1"/>
              <a:t>зовнішніх</a:t>
            </a:r>
            <a:r>
              <a:rPr lang="ru-RU" sz="2800" dirty="0"/>
              <a:t> </a:t>
            </a:r>
            <a:r>
              <a:rPr lang="ru-RU" sz="2800" dirty="0" err="1"/>
              <a:t>чуттів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дає</a:t>
            </a:r>
            <a:r>
              <a:rPr lang="ru-RU" sz="2800" dirty="0"/>
              <a:t> </a:t>
            </a:r>
            <a:r>
              <a:rPr lang="ru-RU" sz="2800" dirty="0" err="1"/>
              <a:t>можливість</a:t>
            </a:r>
            <a:r>
              <a:rPr lang="ru-RU" sz="2800" dirty="0"/>
              <a:t> </a:t>
            </a:r>
            <a:r>
              <a:rPr lang="ru-RU" sz="2800" dirty="0" err="1"/>
              <a:t>сприймати</a:t>
            </a:r>
            <a:r>
              <a:rPr lang="ru-RU" sz="2800" dirty="0"/>
              <a:t> звуки, </a:t>
            </a:r>
            <a:r>
              <a:rPr lang="ru-RU" sz="2800" dirty="0" err="1"/>
              <a:t>мову</a:t>
            </a:r>
            <a:r>
              <a:rPr lang="ru-RU" sz="2800" dirty="0"/>
              <a:t> за </a:t>
            </a:r>
            <a:r>
              <a:rPr lang="ru-RU" sz="2800" dirty="0" err="1"/>
              <a:t>допомогою</a:t>
            </a:r>
            <a:r>
              <a:rPr lang="ru-RU" sz="2800" dirty="0"/>
              <a:t> </a:t>
            </a:r>
            <a:r>
              <a:rPr lang="ru-RU" sz="2800" dirty="0" err="1"/>
              <a:t>спеціального</a:t>
            </a:r>
            <a:r>
              <a:rPr lang="ru-RU" sz="2800" dirty="0"/>
              <a:t> органа — </a:t>
            </a:r>
            <a:r>
              <a:rPr lang="ru-RU" sz="2800" dirty="0" err="1"/>
              <a:t>вуха</a:t>
            </a:r>
            <a:r>
              <a:rPr lang="ru-RU" sz="2800" dirty="0"/>
              <a:t>.</a:t>
            </a:r>
          </a:p>
          <a:p>
            <a:pPr marL="0" indent="0">
              <a:buNone/>
            </a:pPr>
            <a:r>
              <a:rPr lang="ru-RU" sz="2800" dirty="0" smtClean="0"/>
              <a:t>Людина </a:t>
            </a:r>
            <a:r>
              <a:rPr lang="ru-RU" sz="2800" dirty="0" err="1"/>
              <a:t>чує</a:t>
            </a:r>
            <a:r>
              <a:rPr lang="ru-RU" sz="2800" dirty="0"/>
              <a:t> звуки частотою </a:t>
            </a:r>
            <a:r>
              <a:rPr lang="ru-RU" sz="2800" dirty="0" err="1"/>
              <a:t>від</a:t>
            </a:r>
            <a:r>
              <a:rPr lang="ru-RU" sz="2800" dirty="0"/>
              <a:t> 16 Гц до 20 кГц.</a:t>
            </a:r>
          </a:p>
          <a:p>
            <a:endParaRPr lang="ru-RU" dirty="0"/>
          </a:p>
        </p:txBody>
      </p:sp>
      <p:pic>
        <p:nvPicPr>
          <p:cNvPr id="3076" name="Picture 4" descr="Картинки по запросу зву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054" y="211116"/>
            <a:ext cx="3952402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577847"/>
            <a:ext cx="3902044" cy="292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5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130" y="118281"/>
            <a:ext cx="10131425" cy="1456267"/>
          </a:xfrm>
        </p:spPr>
        <p:txBody>
          <a:bodyPr>
            <a:normAutofit/>
          </a:bodyPr>
          <a:lstStyle/>
          <a:p>
            <a:r>
              <a:rPr lang="uk-UA" sz="4400" dirty="0">
                <a:solidFill>
                  <a:srgbClr val="FFFF00"/>
                </a:solidFill>
              </a:rPr>
              <a:t>                                    Вухо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620" y="2292612"/>
            <a:ext cx="5169529" cy="24845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err="1"/>
              <a:t>Ву́хо</a:t>
            </a:r>
            <a:r>
              <a:rPr lang="ru-RU" sz="2800" dirty="0"/>
              <a:t> — </a:t>
            </a:r>
            <a:r>
              <a:rPr lang="ru-RU" sz="2800" dirty="0" err="1"/>
              <a:t>це</a:t>
            </a:r>
            <a:r>
              <a:rPr lang="ru-RU" sz="2800" dirty="0"/>
              <a:t> орган у </a:t>
            </a:r>
            <a:r>
              <a:rPr lang="ru-RU" sz="2800" dirty="0" err="1"/>
              <a:t>хребетних</a:t>
            </a:r>
            <a:r>
              <a:rPr lang="ru-RU" sz="2800" dirty="0"/>
              <a:t> </a:t>
            </a:r>
            <a:r>
              <a:rPr lang="ru-RU" sz="2800" dirty="0" err="1"/>
              <a:t>тварин</a:t>
            </a:r>
            <a:r>
              <a:rPr lang="ru-RU" sz="2800" dirty="0"/>
              <a:t> (вкл. й </a:t>
            </a:r>
            <a:r>
              <a:rPr lang="ru-RU" sz="2800" dirty="0" err="1"/>
              <a:t>людину</a:t>
            </a:r>
            <a:r>
              <a:rPr lang="ru-RU" sz="2800" dirty="0"/>
              <a:t>),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працює</a:t>
            </a:r>
            <a:r>
              <a:rPr lang="ru-RU" sz="2800" dirty="0"/>
              <a:t> для </a:t>
            </a:r>
            <a:r>
              <a:rPr lang="ru-RU" sz="2800" dirty="0" err="1"/>
              <a:t>сприйняття</a:t>
            </a:r>
            <a:r>
              <a:rPr lang="ru-RU" sz="2800" dirty="0"/>
              <a:t> звуку та </a:t>
            </a:r>
            <a:r>
              <a:rPr lang="ru-RU" sz="2800" dirty="0" err="1"/>
              <a:t>підтримання</a:t>
            </a:r>
            <a:r>
              <a:rPr lang="ru-RU" sz="2800" dirty="0"/>
              <a:t> </a:t>
            </a:r>
            <a:r>
              <a:rPr lang="ru-RU" sz="2800" dirty="0" err="1"/>
              <a:t>рівноваги</a:t>
            </a:r>
            <a:r>
              <a:rPr lang="ru-RU" sz="2800" dirty="0"/>
              <a:t> у </a:t>
            </a:r>
            <a:r>
              <a:rPr lang="ru-RU" sz="2800" dirty="0" err="1"/>
              <a:t>просторі</a:t>
            </a:r>
            <a:r>
              <a:rPr lang="ru-RU" sz="2800" dirty="0"/>
              <a:t>. </a:t>
            </a:r>
            <a:r>
              <a:rPr lang="ru-RU" sz="2800" dirty="0" err="1"/>
              <a:t>Людське</a:t>
            </a:r>
            <a:r>
              <a:rPr lang="ru-RU" sz="2800" dirty="0"/>
              <a:t> </a:t>
            </a:r>
            <a:r>
              <a:rPr lang="ru-RU" sz="2800" dirty="0" err="1"/>
              <a:t>вухо</a:t>
            </a:r>
            <a:r>
              <a:rPr lang="ru-RU" sz="2800" dirty="0"/>
              <a:t> </a:t>
            </a:r>
            <a:r>
              <a:rPr lang="ru-RU" sz="2800" dirty="0" err="1"/>
              <a:t>здатне</a:t>
            </a:r>
            <a:r>
              <a:rPr lang="ru-RU" sz="2800" dirty="0"/>
              <a:t> </a:t>
            </a:r>
            <a:r>
              <a:rPr lang="ru-RU" sz="2800" dirty="0" err="1"/>
              <a:t>сприйняти</a:t>
            </a:r>
            <a:r>
              <a:rPr lang="ru-RU" sz="2800" dirty="0"/>
              <a:t> </a:t>
            </a:r>
            <a:r>
              <a:rPr lang="ru-RU" sz="2800" dirty="0" err="1"/>
              <a:t>звукові</a:t>
            </a:r>
            <a:r>
              <a:rPr lang="ru-RU" sz="2800" dirty="0"/>
              <a:t> </a:t>
            </a:r>
            <a:r>
              <a:rPr lang="ru-RU" sz="2800" dirty="0" err="1"/>
              <a:t>хвилі</a:t>
            </a:r>
            <a:r>
              <a:rPr lang="ru-RU" sz="2800" dirty="0"/>
              <a:t> з </a:t>
            </a:r>
            <a:r>
              <a:rPr lang="ru-RU" sz="2800" dirty="0" err="1"/>
              <a:t>довжиною</a:t>
            </a:r>
            <a:r>
              <a:rPr lang="ru-RU" sz="2800" dirty="0"/>
              <a:t> </a:t>
            </a:r>
            <a:r>
              <a:rPr lang="ru-RU" sz="2800" dirty="0" err="1"/>
              <a:t>від</a:t>
            </a:r>
            <a:r>
              <a:rPr lang="ru-RU" sz="2800" dirty="0"/>
              <a:t> 1,6 см до 20 </a:t>
            </a:r>
            <a:r>
              <a:rPr lang="ru-RU" sz="2800" dirty="0" smtClean="0"/>
              <a:t>м.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326" y="846414"/>
            <a:ext cx="5449533" cy="562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4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395" y="0"/>
            <a:ext cx="10131425" cy="1456267"/>
          </a:xfrm>
        </p:spPr>
        <p:txBody>
          <a:bodyPr/>
          <a:lstStyle/>
          <a:p>
            <a:r>
              <a:rPr lang="uk-UA" dirty="0"/>
              <a:t>           </a:t>
            </a:r>
            <a:r>
              <a:rPr lang="uk-UA" sz="4400" dirty="0">
                <a:solidFill>
                  <a:srgbClr val="FFFF00"/>
                </a:solidFill>
              </a:rPr>
              <a:t>Органи мовлення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903" y="1295905"/>
            <a:ext cx="6590212" cy="54324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err="1"/>
              <a:t>Мовленнє́вий</a:t>
            </a:r>
            <a:r>
              <a:rPr lang="ru-RU" sz="2800" b="1" dirty="0"/>
              <a:t> </a:t>
            </a:r>
            <a:r>
              <a:rPr lang="ru-RU" sz="2800" b="1" dirty="0" err="1"/>
              <a:t>апара́т</a:t>
            </a:r>
            <a:r>
              <a:rPr lang="ru-RU" sz="2800" dirty="0" smtClean="0"/>
              <a:t>,—</a:t>
            </a:r>
            <a:r>
              <a:rPr lang="ru-RU" sz="2800" dirty="0"/>
              <a:t> анатомо-</a:t>
            </a:r>
            <a:r>
              <a:rPr lang="ru-RU" sz="2800" dirty="0" err="1"/>
              <a:t>фізіологічна</a:t>
            </a:r>
            <a:r>
              <a:rPr lang="ru-RU" sz="2800" dirty="0"/>
              <a:t> система </a:t>
            </a:r>
            <a:r>
              <a:rPr lang="ru-RU" sz="2800" dirty="0" err="1"/>
              <a:t>органів</a:t>
            </a:r>
            <a:r>
              <a:rPr lang="ru-RU" sz="2800" dirty="0"/>
              <a:t> </a:t>
            </a:r>
            <a:r>
              <a:rPr lang="ru-RU" sz="2800" dirty="0" err="1"/>
              <a:t>людини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беруть</a:t>
            </a:r>
            <a:r>
              <a:rPr lang="ru-RU" sz="2800" dirty="0"/>
              <a:t> участь у </a:t>
            </a:r>
            <a:r>
              <a:rPr lang="ru-RU" sz="2800" dirty="0" err="1"/>
              <a:t>творенні</a:t>
            </a:r>
            <a:r>
              <a:rPr lang="ru-RU" sz="2800" dirty="0"/>
              <a:t> </a:t>
            </a:r>
            <a:r>
              <a:rPr lang="ru-RU" sz="2800" dirty="0" err="1"/>
              <a:t>мовних</a:t>
            </a:r>
            <a:r>
              <a:rPr lang="ru-RU" sz="2800" dirty="0"/>
              <a:t> </a:t>
            </a:r>
            <a:r>
              <a:rPr lang="ru-RU" sz="2800" dirty="0" err="1" smtClean="0"/>
              <a:t>звуків</a:t>
            </a:r>
            <a:r>
              <a:rPr lang="ru-RU" sz="2800" dirty="0" smtClean="0"/>
              <a:t> </a:t>
            </a:r>
            <a:r>
              <a:rPr lang="ru-RU" sz="2800" dirty="0"/>
              <a:t>— </a:t>
            </a:r>
            <a:r>
              <a:rPr lang="ru-RU" sz="2800" dirty="0" err="1"/>
              <a:t>артикуляції</a:t>
            </a:r>
            <a:r>
              <a:rPr lang="ru-RU" sz="2800" dirty="0"/>
              <a:t>.</a:t>
            </a:r>
          </a:p>
          <a:p>
            <a:pPr marL="0" indent="0">
              <a:buNone/>
            </a:pPr>
            <a:r>
              <a:rPr lang="ru-RU" sz="2800" dirty="0" err="1"/>
              <a:t>Мовленнєвий</a:t>
            </a:r>
            <a:r>
              <a:rPr lang="ru-RU" sz="2800" dirty="0"/>
              <a:t> </a:t>
            </a:r>
            <a:r>
              <a:rPr lang="ru-RU" sz="2800" dirty="0" err="1"/>
              <a:t>апарат</a:t>
            </a:r>
            <a:r>
              <a:rPr lang="ru-RU" sz="2800" dirty="0"/>
              <a:t> </a:t>
            </a:r>
            <a:r>
              <a:rPr lang="ru-RU" sz="2800" dirty="0" err="1"/>
              <a:t>складається</a:t>
            </a:r>
            <a:r>
              <a:rPr lang="ru-RU" sz="2800" dirty="0"/>
              <a:t> з </a:t>
            </a:r>
            <a:r>
              <a:rPr lang="ru-RU" sz="2800" dirty="0" err="1"/>
              <a:t>органів</a:t>
            </a:r>
            <a:r>
              <a:rPr lang="ru-RU" sz="2800" dirty="0"/>
              <a:t> </a:t>
            </a:r>
            <a:r>
              <a:rPr lang="ru-RU" sz="2800" dirty="0" err="1"/>
              <a:t>дихання</a:t>
            </a:r>
            <a:r>
              <a:rPr lang="ru-RU" sz="2800" dirty="0"/>
              <a:t> й </a:t>
            </a:r>
            <a:r>
              <a:rPr lang="ru-RU" sz="2800" dirty="0" err="1"/>
              <a:t>органів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безпосередньо</a:t>
            </a:r>
            <a:r>
              <a:rPr lang="ru-RU" sz="2800" dirty="0"/>
              <a:t> </a:t>
            </a:r>
            <a:r>
              <a:rPr lang="ru-RU" sz="2800" dirty="0" err="1"/>
              <a:t>беруть</a:t>
            </a:r>
            <a:r>
              <a:rPr lang="ru-RU" sz="2800" dirty="0"/>
              <a:t> участь у </a:t>
            </a:r>
            <a:r>
              <a:rPr lang="ru-RU" sz="2800" dirty="0" err="1"/>
              <a:t>творенні</a:t>
            </a:r>
            <a:r>
              <a:rPr lang="ru-RU" sz="2800" dirty="0"/>
              <a:t> </a:t>
            </a:r>
            <a:r>
              <a:rPr lang="ru-RU" sz="2800" dirty="0" err="1" smtClean="0"/>
              <a:t>звуків</a:t>
            </a:r>
            <a:r>
              <a:rPr lang="ru-RU" sz="2800" dirty="0"/>
              <a:t>.</a:t>
            </a:r>
            <a:r>
              <a:rPr lang="ru-RU" sz="2800" dirty="0" smtClean="0"/>
              <a:t> </a:t>
            </a:r>
            <a:endParaRPr lang="ru-RU" dirty="0"/>
          </a:p>
        </p:txBody>
      </p:sp>
      <p:pic>
        <p:nvPicPr>
          <p:cNvPr id="2050" name="Picture 2" descr="Картинки по запросу органи мовле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541" y="1295906"/>
            <a:ext cx="5003279" cy="521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34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084" y="-34877"/>
            <a:ext cx="11433411" cy="1456267"/>
          </a:xfrm>
        </p:spPr>
        <p:txBody>
          <a:bodyPr/>
          <a:lstStyle/>
          <a:p>
            <a:r>
              <a:rPr lang="ru-RU" dirty="0" err="1">
                <a:solidFill>
                  <a:srgbClr val="FFFF00"/>
                </a:solidFill>
              </a:rPr>
              <a:t>Чому</a:t>
            </a:r>
            <a:r>
              <a:rPr lang="ru-RU" dirty="0">
                <a:solidFill>
                  <a:srgbClr val="FFFF00"/>
                </a:solidFill>
              </a:rPr>
              <a:t> ми </a:t>
            </a:r>
            <a:r>
              <a:rPr lang="ru-RU" dirty="0" err="1">
                <a:solidFill>
                  <a:srgbClr val="FFFF00"/>
                </a:solidFill>
              </a:rPr>
              <a:t>чуємо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свій</a:t>
            </a:r>
            <a:r>
              <a:rPr lang="ru-RU" dirty="0">
                <a:solidFill>
                  <a:srgbClr val="FFFF00"/>
                </a:solidFill>
              </a:rPr>
              <a:t> голос не так, як </a:t>
            </a:r>
            <a:r>
              <a:rPr lang="ru-RU" dirty="0" err="1">
                <a:solidFill>
                  <a:srgbClr val="FFFF00"/>
                </a:solidFill>
              </a:rPr>
              <a:t>оточуючі</a:t>
            </a:r>
            <a:r>
              <a:rPr lang="ru-RU" dirty="0">
                <a:solidFill>
                  <a:srgbClr val="FFFF00"/>
                </a:solidFill>
              </a:rPr>
              <a:t>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085" y="1186725"/>
            <a:ext cx="4541292" cy="567127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800" dirty="0"/>
              <a:t>Справа в тому, </a:t>
            </a:r>
            <a:r>
              <a:rPr lang="ru-RU" sz="2800" dirty="0" err="1"/>
              <a:t>що</a:t>
            </a:r>
            <a:r>
              <a:rPr lang="ru-RU" sz="2800" dirty="0"/>
              <a:t> коли ми </a:t>
            </a:r>
            <a:r>
              <a:rPr lang="ru-RU" sz="2800" dirty="0" err="1"/>
              <a:t>чуємо</a:t>
            </a:r>
            <a:r>
              <a:rPr lang="ru-RU" sz="2800" dirty="0"/>
              <a:t> </a:t>
            </a:r>
            <a:r>
              <a:rPr lang="ru-RU" sz="2800" dirty="0" err="1"/>
              <a:t>свій</a:t>
            </a:r>
            <a:r>
              <a:rPr lang="ru-RU" sz="2800" dirty="0"/>
              <a:t> голос, </a:t>
            </a:r>
            <a:r>
              <a:rPr lang="ru-RU" sz="2800" dirty="0" err="1"/>
              <a:t>задіяний</a:t>
            </a:r>
            <a:r>
              <a:rPr lang="ru-RU" sz="2800" dirty="0"/>
              <a:t> </a:t>
            </a:r>
            <a:r>
              <a:rPr lang="ru-RU" sz="2800" dirty="0" err="1"/>
              <a:t>кістковий</a:t>
            </a:r>
            <a:r>
              <a:rPr lang="ru-RU" sz="2800" dirty="0"/>
              <a:t> слух. </a:t>
            </a:r>
            <a:r>
              <a:rPr lang="ru-RU" sz="2800" dirty="0" err="1"/>
              <a:t>Слухаючи</a:t>
            </a:r>
            <a:r>
              <a:rPr lang="ru-RU" sz="2800" dirty="0"/>
              <a:t> </a:t>
            </a:r>
            <a:r>
              <a:rPr lang="ru-RU" sz="2800" dirty="0" err="1"/>
              <a:t>свій</a:t>
            </a:r>
            <a:r>
              <a:rPr lang="ru-RU" sz="2800" dirty="0"/>
              <a:t> голос, ми </a:t>
            </a:r>
            <a:r>
              <a:rPr lang="ru-RU" sz="2800" dirty="0" err="1"/>
              <a:t>сприймаємо</a:t>
            </a:r>
            <a:r>
              <a:rPr lang="ru-RU" sz="2800" dirty="0"/>
              <a:t> </a:t>
            </a:r>
            <a:r>
              <a:rPr lang="ru-RU" sz="2800" dirty="0" err="1"/>
              <a:t>його</a:t>
            </a:r>
            <a:r>
              <a:rPr lang="ru-RU" sz="2800" dirty="0"/>
              <a:t> не </a:t>
            </a:r>
            <a:r>
              <a:rPr lang="ru-RU" sz="2800" dirty="0" err="1"/>
              <a:t>тільки</a:t>
            </a:r>
            <a:r>
              <a:rPr lang="ru-RU" sz="2800" dirty="0"/>
              <a:t> </a:t>
            </a:r>
            <a:r>
              <a:rPr lang="ru-RU" sz="2800" dirty="0" err="1"/>
              <a:t>вухами</a:t>
            </a:r>
            <a:r>
              <a:rPr lang="ru-RU" sz="2800" dirty="0"/>
              <a:t>. Ми </a:t>
            </a:r>
            <a:r>
              <a:rPr lang="ru-RU" sz="3000" dirty="0" err="1"/>
              <a:t>вловлюємо</a:t>
            </a:r>
            <a:r>
              <a:rPr lang="ru-RU" sz="2800" dirty="0"/>
              <a:t> </a:t>
            </a:r>
            <a:r>
              <a:rPr lang="ru-RU" sz="2800" dirty="0" err="1"/>
              <a:t>звукові</a:t>
            </a:r>
            <a:r>
              <a:rPr lang="ru-RU" sz="2800" dirty="0"/>
              <a:t> </a:t>
            </a:r>
            <a:r>
              <a:rPr lang="ru-RU" sz="2800" dirty="0" err="1"/>
              <a:t>хвилі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звучать </a:t>
            </a:r>
            <a:r>
              <a:rPr lang="ru-RU" sz="2800" dirty="0" err="1"/>
              <a:t>всередині</a:t>
            </a:r>
            <a:r>
              <a:rPr lang="ru-RU" sz="2800" dirty="0"/>
              <a:t> нас, через </a:t>
            </a:r>
            <a:r>
              <a:rPr lang="ru-RU" sz="2800" dirty="0" err="1"/>
              <a:t>рідину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заповнює</a:t>
            </a:r>
            <a:r>
              <a:rPr lang="ru-RU" sz="2800" dirty="0"/>
              <a:t> </a:t>
            </a:r>
            <a:r>
              <a:rPr lang="ru-RU" sz="2800" dirty="0" err="1"/>
              <a:t>внутрішні</a:t>
            </a:r>
            <a:r>
              <a:rPr lang="ru-RU" sz="2800" dirty="0"/>
              <a:t> </a:t>
            </a:r>
            <a:r>
              <a:rPr lang="ru-RU" sz="2800" dirty="0" err="1"/>
              <a:t>органи</a:t>
            </a:r>
            <a:r>
              <a:rPr lang="ru-RU" sz="2800" dirty="0"/>
              <a:t>. </a:t>
            </a:r>
            <a:r>
              <a:rPr lang="ru-RU" sz="2800" dirty="0" err="1"/>
              <a:t>Причому</a:t>
            </a:r>
            <a:r>
              <a:rPr lang="ru-RU" sz="2800" dirty="0"/>
              <a:t> у </a:t>
            </a:r>
            <a:r>
              <a:rPr lang="ru-RU" sz="2800" dirty="0" err="1"/>
              <a:t>різних</a:t>
            </a:r>
            <a:r>
              <a:rPr lang="ru-RU" sz="2800" dirty="0"/>
              <a:t> людей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сприйняття</a:t>
            </a:r>
            <a:r>
              <a:rPr lang="ru-RU" sz="2800" dirty="0"/>
              <a:t> </a:t>
            </a:r>
            <a:r>
              <a:rPr lang="ru-RU" sz="2800" dirty="0" err="1"/>
              <a:t>різне</a:t>
            </a:r>
            <a:r>
              <a:rPr lang="ru-RU" sz="2800" dirty="0"/>
              <a:t>. </a:t>
            </a:r>
            <a:endParaRPr lang="ru-RU" dirty="0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377" y="3482139"/>
            <a:ext cx="3480179" cy="348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324" y="1186725"/>
            <a:ext cx="5522224" cy="260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556" y="3975606"/>
            <a:ext cx="3411939" cy="249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91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000" dirty="0"/>
              <a:t/>
            </a:r>
            <a:br>
              <a:rPr lang="uk-UA" sz="2000" dirty="0"/>
            </a:br>
            <a:endParaRPr lang="uk-UA" sz="20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85801" y="772209"/>
            <a:ext cx="6471137" cy="29151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600" b="1" u="sng" dirty="0"/>
              <a:t>Вади слуху</a:t>
            </a:r>
            <a:r>
              <a:rPr lang="uk-UA" sz="2600" dirty="0"/>
              <a:t> — повна або часткова нездатність чути.</a:t>
            </a:r>
            <a:br>
              <a:rPr lang="uk-UA" sz="2600" dirty="0"/>
            </a:br>
            <a:r>
              <a:rPr lang="uk-UA" sz="2600" dirty="0"/>
              <a:t>Полягає у неправильній передачі або сприйнятті органом слуху звуків. </a:t>
            </a:r>
            <a:br>
              <a:rPr lang="uk-UA" sz="2600" dirty="0"/>
            </a:br>
            <a:r>
              <a:rPr lang="uk-UA" sz="2600" b="1" u="sng" dirty="0"/>
              <a:t>Часткова глухота</a:t>
            </a:r>
            <a:r>
              <a:rPr lang="uk-UA" sz="2600" dirty="0"/>
              <a:t> полягає у втраті здатності чути деякі частоти або розрізняти звуки з низькою амплітудою. </a:t>
            </a:r>
            <a:br>
              <a:rPr lang="uk-UA" sz="2600" dirty="0"/>
            </a:br>
            <a:r>
              <a:rPr lang="uk-UA" sz="2600" b="1" u="sng" dirty="0"/>
              <a:t>Повна глухота</a:t>
            </a:r>
            <a:r>
              <a:rPr lang="uk-UA" sz="2600" dirty="0"/>
              <a:t> — цілковита втрата слуху або таке його пониження, при якому неможливе розбірливе сприйняття мови.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668" y="609600"/>
            <a:ext cx="3483431" cy="5357777"/>
          </a:xfrm>
          <a:prstGeom prst="rect">
            <a:avLst/>
          </a:prstGeom>
        </p:spPr>
      </p:pic>
      <p:pic>
        <p:nvPicPr>
          <p:cNvPr id="5124" name="Picture 4" descr="http://gorlonos.in.ua/wp-content/uploads/2017/09/6b3cc8761b01cd46ed8c878faf5481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235" y="4211827"/>
            <a:ext cx="5506478" cy="250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56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0"/>
            <a:ext cx="10131425" cy="1456267"/>
          </a:xfrm>
        </p:spPr>
        <p:txBody>
          <a:bodyPr/>
          <a:lstStyle/>
          <a:p>
            <a:r>
              <a:rPr lang="uk-UA" sz="3200" dirty="0"/>
              <a:t>              </a:t>
            </a:r>
            <a:r>
              <a:rPr lang="uk-UA" sz="4400" dirty="0">
                <a:solidFill>
                  <a:srgbClr val="FFFF00"/>
                </a:solidFill>
              </a:rPr>
              <a:t>Причини розвитку вад слуху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35635" y="-665921"/>
            <a:ext cx="7684476" cy="72355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600" dirty="0"/>
              <a:t>Повна ж глухота може бути вродженою або набутою. Вроджена глухота у людини часто спричиняє невміння розмовляти. Набута глухота виникає переважно як наслідок захворювання внутрішнього вуха і слухового </a:t>
            </a:r>
            <a:r>
              <a:rPr lang="uk-UA" sz="2600" dirty="0" err="1"/>
              <a:t>нерва</a:t>
            </a:r>
            <a:r>
              <a:rPr lang="uk-UA" sz="2600" dirty="0"/>
              <a:t>, запалення середнього вуха , деяких системних інфекційних </a:t>
            </a:r>
            <a:r>
              <a:rPr lang="uk-UA" sz="2600" dirty="0" err="1"/>
              <a:t>хвороб</a:t>
            </a:r>
            <a:r>
              <a:rPr lang="uk-UA" sz="2600" dirty="0"/>
              <a:t>, травми або тривалої дії </a:t>
            </a:r>
            <a:r>
              <a:rPr lang="uk-UA" sz="2600" dirty="0" smtClean="0"/>
              <a:t>сильного</a:t>
            </a:r>
            <a:r>
              <a:rPr lang="uk-UA" sz="2600" dirty="0"/>
              <a:t> шуму і вібрацій, отруєння, отосклерозу, а також старіння слухових клітин і нейронів. </a:t>
            </a:r>
            <a:endParaRPr lang="uk-UA" sz="2000" dirty="0"/>
          </a:p>
        </p:txBody>
      </p:sp>
      <p:pic>
        <p:nvPicPr>
          <p:cNvPr id="4" name="Picture 2" descr="Картинки по запросу вади слух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1041639"/>
            <a:ext cx="44577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49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259" y="655092"/>
            <a:ext cx="2828741" cy="405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8598" y="177421"/>
            <a:ext cx="10038629" cy="955343"/>
          </a:xfrm>
        </p:spPr>
        <p:txBody>
          <a:bodyPr>
            <a:normAutofit fontScale="90000"/>
          </a:bodyPr>
          <a:lstStyle/>
          <a:p>
            <a:r>
              <a:rPr lang="ru-RU" sz="4000" dirty="0" err="1">
                <a:solidFill>
                  <a:srgbClr val="FFFF00"/>
                </a:solidFill>
              </a:rPr>
              <a:t>Вплив</a:t>
            </a:r>
            <a:r>
              <a:rPr lang="ru-RU" sz="4000" b="1" dirty="0">
                <a:solidFill>
                  <a:srgbClr val="FFFF00"/>
                </a:solidFill>
              </a:rPr>
              <a:t> </a:t>
            </a:r>
            <a:r>
              <a:rPr lang="ru-RU" sz="4000" dirty="0">
                <a:solidFill>
                  <a:srgbClr val="FFFF00"/>
                </a:solidFill>
              </a:rPr>
              <a:t>сильного</a:t>
            </a:r>
            <a:r>
              <a:rPr lang="ru-RU" sz="4000" b="1" dirty="0">
                <a:solidFill>
                  <a:srgbClr val="FFFF00"/>
                </a:solidFill>
              </a:rPr>
              <a:t> </a:t>
            </a:r>
            <a:r>
              <a:rPr lang="ru-RU" sz="4000" dirty="0">
                <a:solidFill>
                  <a:srgbClr val="FFFF00"/>
                </a:solidFill>
              </a:rPr>
              <a:t>звуку</a:t>
            </a:r>
            <a:r>
              <a:rPr lang="ru-RU" sz="4000" b="1" dirty="0">
                <a:solidFill>
                  <a:srgbClr val="FFFF00"/>
                </a:solidFill>
              </a:rPr>
              <a:t> </a:t>
            </a:r>
            <a:r>
              <a:rPr lang="ru-RU" sz="4000" dirty="0">
                <a:solidFill>
                  <a:srgbClr val="FFFF00"/>
                </a:solidFill>
              </a:rPr>
              <a:t>на</a:t>
            </a:r>
            <a:r>
              <a:rPr lang="ru-RU" sz="4000" b="1" dirty="0">
                <a:solidFill>
                  <a:srgbClr val="FFFF00"/>
                </a:solidFill>
              </a:rPr>
              <a:t> </a:t>
            </a:r>
            <a:r>
              <a:rPr lang="ru-RU" sz="4000" dirty="0">
                <a:solidFill>
                  <a:srgbClr val="FFFF00"/>
                </a:solidFill>
              </a:rPr>
              <a:t>слух</a:t>
            </a:r>
            <a:r>
              <a:rPr lang="ru-RU" b="1" dirty="0">
                <a:solidFill>
                  <a:srgbClr val="FFFF00"/>
                </a:solidFill>
              </a:rPr>
              <a:t/>
            </a:r>
            <a:br>
              <a:rPr lang="ru-RU" b="1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908" y="658452"/>
            <a:ext cx="5619463" cy="60527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/>
              <a:t/>
            </a:r>
            <a:br>
              <a:rPr lang="ru-RU" sz="2600" dirty="0"/>
            </a:br>
            <a:r>
              <a:rPr lang="ru-RU" sz="2600" dirty="0" err="1" smtClean="0"/>
              <a:t>Вплив</a:t>
            </a:r>
            <a:r>
              <a:rPr lang="ru-RU" sz="2600" dirty="0" smtClean="0"/>
              <a:t> </a:t>
            </a:r>
            <a:r>
              <a:rPr lang="ru-RU" sz="2600" dirty="0"/>
              <a:t>сильного звуку на слух </a:t>
            </a:r>
            <a:r>
              <a:rPr lang="ru-RU" sz="2600" dirty="0" err="1"/>
              <a:t>таке</a:t>
            </a:r>
            <a:r>
              <a:rPr lang="ru-RU" sz="2600" dirty="0"/>
              <a:t>, </a:t>
            </a:r>
            <a:r>
              <a:rPr lang="ru-RU" sz="2600" dirty="0" err="1"/>
              <a:t>що</a:t>
            </a:r>
            <a:r>
              <a:rPr lang="ru-RU" sz="2600" dirty="0"/>
              <a:t> </a:t>
            </a:r>
            <a:r>
              <a:rPr lang="ru-RU" sz="2600" dirty="0" err="1"/>
              <a:t>може</a:t>
            </a:r>
            <a:r>
              <a:rPr lang="ru-RU" sz="2600" dirty="0"/>
              <a:t> привести до </a:t>
            </a:r>
            <a:r>
              <a:rPr lang="ru-RU" sz="2600" dirty="0" err="1"/>
              <a:t>розладу</a:t>
            </a:r>
            <a:r>
              <a:rPr lang="ru-RU" sz="2600" dirty="0"/>
              <a:t> </a:t>
            </a:r>
            <a:r>
              <a:rPr lang="ru-RU" sz="2600" dirty="0" err="1"/>
              <a:t>роботи</a:t>
            </a:r>
            <a:r>
              <a:rPr lang="ru-RU" sz="2600" dirty="0"/>
              <a:t> </a:t>
            </a:r>
            <a:r>
              <a:rPr lang="ru-RU" sz="2600" dirty="0" err="1"/>
              <a:t>внутрішніх</a:t>
            </a:r>
            <a:r>
              <a:rPr lang="ru-RU" sz="2600" dirty="0"/>
              <a:t> </a:t>
            </a:r>
            <a:r>
              <a:rPr lang="ru-RU" sz="2600" dirty="0" err="1"/>
              <a:t>органів</a:t>
            </a:r>
            <a:r>
              <a:rPr lang="ru-RU" sz="2600" dirty="0"/>
              <a:t>, </a:t>
            </a:r>
            <a:r>
              <a:rPr lang="ru-RU" sz="2600" dirty="0" err="1"/>
              <a:t>печінки</a:t>
            </a:r>
            <a:r>
              <a:rPr lang="ru-RU" sz="2600" dirty="0"/>
              <a:t>, </a:t>
            </a:r>
            <a:r>
              <a:rPr lang="ru-RU" sz="2600" dirty="0" err="1"/>
              <a:t>серця</a:t>
            </a:r>
            <a:r>
              <a:rPr lang="ru-RU" sz="2600" dirty="0"/>
              <a:t> і </a:t>
            </a:r>
            <a:r>
              <a:rPr lang="ru-RU" sz="2600" dirty="0" err="1"/>
              <a:t>починається</a:t>
            </a:r>
            <a:r>
              <a:rPr lang="ru-RU" sz="2600" dirty="0"/>
              <a:t> </a:t>
            </a:r>
            <a:r>
              <a:rPr lang="ru-RU" sz="2600" dirty="0" err="1"/>
              <a:t>виснаження</a:t>
            </a:r>
            <a:r>
              <a:rPr lang="ru-RU" sz="2600" dirty="0"/>
              <a:t> </a:t>
            </a:r>
            <a:r>
              <a:rPr lang="ru-RU" sz="2600" dirty="0" err="1"/>
              <a:t>нервових</a:t>
            </a:r>
            <a:r>
              <a:rPr lang="ru-RU" sz="2600" dirty="0"/>
              <a:t> </a:t>
            </a:r>
            <a:r>
              <a:rPr lang="ru-RU" sz="2600" dirty="0" err="1"/>
              <a:t>клітин</a:t>
            </a:r>
            <a:r>
              <a:rPr lang="ru-RU" sz="2600" dirty="0"/>
              <a:t>, </a:t>
            </a:r>
            <a:r>
              <a:rPr lang="ru-RU" sz="2600" dirty="0" err="1"/>
              <a:t>від</a:t>
            </a:r>
            <a:r>
              <a:rPr lang="ru-RU" sz="2600" dirty="0"/>
              <a:t> </a:t>
            </a:r>
            <a:r>
              <a:rPr lang="ru-RU" sz="2600" dirty="0" err="1"/>
              <a:t>перенапруги</a:t>
            </a:r>
            <a:r>
              <a:rPr lang="ru-RU" sz="2600" dirty="0"/>
              <a:t> слухового </a:t>
            </a:r>
            <a:r>
              <a:rPr lang="ru-RU" sz="2600" dirty="0" err="1"/>
              <a:t>апарату</a:t>
            </a:r>
            <a:r>
              <a:rPr lang="ru-RU" sz="2600" dirty="0"/>
              <a:t>, таким чином </a:t>
            </a:r>
            <a:r>
              <a:rPr lang="ru-RU" sz="2600" dirty="0" err="1"/>
              <a:t>мозок</a:t>
            </a:r>
            <a:r>
              <a:rPr lang="ru-RU" sz="2600" dirty="0"/>
              <a:t> </a:t>
            </a:r>
            <a:r>
              <a:rPr lang="ru-RU" sz="2600" dirty="0" err="1"/>
              <a:t>протестує</a:t>
            </a:r>
            <a:r>
              <a:rPr lang="ru-RU" sz="2600" dirty="0"/>
              <a:t> </a:t>
            </a:r>
            <a:r>
              <a:rPr lang="ru-RU" sz="2600" dirty="0" err="1"/>
              <a:t>проти</a:t>
            </a:r>
            <a:r>
              <a:rPr lang="ru-RU" sz="2600" dirty="0"/>
              <a:t> сильного шуму.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Картинки по запросу наушни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371" y="1394866"/>
            <a:ext cx="3331103" cy="457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27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а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TM03457452[[fn=Небо]]</Template>
  <TotalTime>743</TotalTime>
  <Words>419</Words>
  <Application>Microsoft Office PowerPoint</Application>
  <PresentationFormat>Широкоэкранный</PresentationFormat>
  <Paragraphs>97</Paragraphs>
  <Slides>18</Slides>
  <Notes>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Небеса</vt:lpstr>
      <vt:lpstr>Органи слуху і мовлення людини</vt:lpstr>
      <vt:lpstr>МЕТА:</vt:lpstr>
      <vt:lpstr>                               Слух</vt:lpstr>
      <vt:lpstr>                                    Вухо</vt:lpstr>
      <vt:lpstr>           Органи мовлення</vt:lpstr>
      <vt:lpstr>Чому ми чуємо свій голос не так, як оточуючі? </vt:lpstr>
      <vt:lpstr> </vt:lpstr>
      <vt:lpstr>              Причини розвитку вад слуху </vt:lpstr>
      <vt:lpstr>Вплив сильного звуку на слух </vt:lpstr>
      <vt:lpstr>Вплив шуму на здоров'я людини </vt:lpstr>
      <vt:lpstr>Соціальні наслідки </vt:lpstr>
      <vt:lpstr>Що можуть робити та відчувати люди з вадами слуху </vt:lpstr>
      <vt:lpstr>ЧЕРНІВЕЦЬКА СПЕЦІАЛЬНА ЗАГАЛЬНООСВІТНЯ ШКОЛА-ІНТЕРНАТ №1 чеРНІВЕЦЬКА СПЕЦІАЛЬНА ЗАГАЛЬНООСВІТНЯ ШКОЛА-ІНТЕРНАТ №2</vt:lpstr>
      <vt:lpstr>Чернівецька обласна організація українського товариства глухих</vt:lpstr>
      <vt:lpstr>МІСЬКА КЛІНІЧНА ЛІКАРНЯ ЛОР ВІДДІЛЕННЯ</vt:lpstr>
      <vt:lpstr>ДОСЛІДЖЕННЯ ПОРОГУ ЧУТНОСТІ УЧНІВ                 11-А ТА 9-А КЛАСІВ</vt:lpstr>
      <vt:lpstr>Презентация PowerPoint</vt:lpstr>
      <vt:lpstr>Дякую за увагу!=)</vt:lpstr>
    </vt:vector>
  </TitlesOfParts>
  <Company>Інститут Модернізації та Змісту освіти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 слуху і мовлення людини</dc:title>
  <dc:creator>ADMIN13</dc:creator>
  <cp:lastModifiedBy>Hata</cp:lastModifiedBy>
  <cp:revision>68</cp:revision>
  <dcterms:created xsi:type="dcterms:W3CDTF">2017-10-26T11:23:48Z</dcterms:created>
  <dcterms:modified xsi:type="dcterms:W3CDTF">2017-12-13T12:50:51Z</dcterms:modified>
</cp:coreProperties>
</file>