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58" r:id="rId4"/>
    <p:sldId id="284" r:id="rId5"/>
    <p:sldId id="275" r:id="rId6"/>
    <p:sldId id="259" r:id="rId7"/>
    <p:sldId id="260" r:id="rId8"/>
    <p:sldId id="286" r:id="rId9"/>
    <p:sldId id="283" r:id="rId10"/>
    <p:sldId id="265" r:id="rId11"/>
    <p:sldId id="261" r:id="rId12"/>
    <p:sldId id="268" r:id="rId13"/>
    <p:sldId id="287" r:id="rId14"/>
    <p:sldId id="285" r:id="rId15"/>
    <p:sldId id="281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3795" autoAdjust="0"/>
  </p:normalViewPr>
  <p:slideViewPr>
    <p:cSldViewPr>
      <p:cViewPr varScale="1"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8" Type="http://schemas.openxmlformats.org/officeDocument/2006/relationships/image" Target="../media/image10.png"/><Relationship Id="rId3" Type="http://schemas.openxmlformats.org/officeDocument/2006/relationships/audio" Target="../media/media3.mp3"/><Relationship Id="rId21" Type="http://schemas.microsoft.com/office/2007/relationships/media" Target="../media/media4.mp3"/><Relationship Id="rId7" Type="http://schemas.openxmlformats.org/officeDocument/2006/relationships/image" Target="../media/image6.jpeg"/><Relationship Id="rId17" Type="http://schemas.microsoft.com/office/2007/relationships/media" Target="../media/media2.mp3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audio" Target="../media/media1.mp3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15" Type="http://schemas.microsoft.com/office/2007/relationships/media" Target="../media/media1.mp3"/><Relationship Id="rId19" Type="http://schemas.microsoft.com/office/2007/relationships/media" Target="../media/media3.mp3"/><Relationship Id="rId4" Type="http://schemas.openxmlformats.org/officeDocument/2006/relationships/audio" Target="../media/media4.mp3"/><Relationship Id="rId9" Type="http://schemas.openxmlformats.org/officeDocument/2006/relationships/image" Target="../media/image8.png"/><Relationship Id="rId14" Type="http://schemas.microsoft.com/office/2007/relationships/hdphoto" Target="../media/hdphoto1.wdp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62200"/>
            <a:ext cx="6019800" cy="1466850"/>
          </a:xfrm>
        </p:spPr>
        <p:txBody>
          <a:bodyPr/>
          <a:lstStyle/>
          <a:p>
            <a:r>
              <a:rPr lang="uk-UA" b="1" dirty="0" smtClean="0"/>
              <a:t>Звук у літературі</a:t>
            </a:r>
            <a:endParaRPr lang="ru-RU" b="1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0"/>
            <a:ext cx="9144000" cy="1828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0"/>
            <a:ext cx="4191000" cy="1295400"/>
          </a:xfrm>
          <a:prstGeom prst="flowChartAlternateProcess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Виконали: Івасюк </a:t>
            </a:r>
            <a:r>
              <a:rPr lang="uk-UA" dirty="0" smtClean="0"/>
              <a:t>Анастасія,</a:t>
            </a:r>
            <a:endParaRPr lang="uk-UA" dirty="0" smtClean="0"/>
          </a:p>
          <a:p>
            <a:r>
              <a:rPr lang="uk-UA" dirty="0" smtClean="0"/>
              <a:t>Богдановська Поліна </a:t>
            </a:r>
            <a:r>
              <a:rPr lang="uk-UA" dirty="0" smtClean="0"/>
              <a:t>,</a:t>
            </a:r>
            <a:endParaRPr lang="uk-UA" dirty="0" smtClean="0"/>
          </a:p>
          <a:p>
            <a:r>
              <a:rPr lang="uk-UA" dirty="0" smtClean="0"/>
              <a:t>Веренко </a:t>
            </a:r>
            <a:r>
              <a:rPr lang="uk-UA" dirty="0" smtClean="0"/>
              <a:t>Олександр.</a:t>
            </a:r>
            <a:endParaRPr lang="ru-RU" dirty="0"/>
          </a:p>
        </p:txBody>
      </p:sp>
      <p:pic>
        <p:nvPicPr>
          <p:cNvPr id="30724" name="Picture 4" descr="&amp;Kcy;&amp;acy;&amp;rcy;&amp;tcy;&amp;icy;&amp;ncy;&amp;kcy;&amp;icy; &amp;pcy;&amp;ocy; &amp;zcy;&amp;acy;&amp;pcy;&amp;rcy;&amp;ocy;&amp;scy;&amp;ucy; &amp;tcy;&amp;iecy;&amp;kcy;&amp;s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8200"/>
            <a:ext cx="3276600" cy="205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990600" y="457200"/>
            <a:ext cx="76200" cy="1036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525963"/>
          </a:xfrm>
        </p:spPr>
        <p:txBody>
          <a:bodyPr>
            <a:normAutofit/>
          </a:bodyPr>
          <a:lstStyle/>
          <a:p>
            <a:r>
              <a:rPr lang="vi-VN" sz="2800" dirty="0"/>
              <a:t>Миха́йль Семенко́ </a:t>
            </a:r>
            <a:r>
              <a:rPr lang="ru-RU" sz="2800" dirty="0" err="1"/>
              <a:t>м</a:t>
            </a:r>
            <a:r>
              <a:rPr lang="ru-RU" sz="2800" dirty="0" err="1" smtClean="0"/>
              <a:t>одернізував</a:t>
            </a:r>
            <a:r>
              <a:rPr lang="ru-RU" sz="2800" dirty="0" smtClean="0"/>
              <a:t> </a:t>
            </a:r>
            <a:r>
              <a:rPr lang="ru-RU" sz="2800" dirty="0" err="1"/>
              <a:t>українську</a:t>
            </a:r>
            <a:r>
              <a:rPr lang="ru-RU" sz="2800" dirty="0"/>
              <a:t> </a:t>
            </a:r>
            <a:r>
              <a:rPr lang="ru-RU" sz="2800" dirty="0" err="1"/>
              <a:t>лірику</a:t>
            </a:r>
            <a:r>
              <a:rPr lang="ru-RU" sz="2800" dirty="0"/>
              <a:t> </a:t>
            </a:r>
            <a:r>
              <a:rPr lang="ru-RU" sz="2800" dirty="0" err="1"/>
              <a:t>урбаністичною</a:t>
            </a:r>
            <a:r>
              <a:rPr lang="ru-RU" sz="2800" dirty="0"/>
              <a:t> тематикою, </a:t>
            </a:r>
            <a:r>
              <a:rPr lang="ru-RU" sz="2800" dirty="0" err="1"/>
              <a:t>сміливими</a:t>
            </a:r>
            <a:r>
              <a:rPr lang="ru-RU" sz="2800" dirty="0"/>
              <a:t> </a:t>
            </a:r>
            <a:r>
              <a:rPr lang="ru-RU" sz="2800" dirty="0" err="1"/>
              <a:t>експериментами</a:t>
            </a:r>
            <a:r>
              <a:rPr lang="ru-RU" sz="2800" dirty="0"/>
              <a:t> з </a:t>
            </a:r>
            <a:r>
              <a:rPr lang="ru-RU" sz="2800" dirty="0" smtClean="0"/>
              <a:t>формою і </a:t>
            </a:r>
            <a:r>
              <a:rPr lang="ru-RU" sz="2800" dirty="0" err="1" smtClean="0"/>
              <a:t>звучанням</a:t>
            </a:r>
            <a:r>
              <a:rPr lang="ru-RU" sz="2800" dirty="0" smtClean="0"/>
              <a:t> </a:t>
            </a:r>
            <a:r>
              <a:rPr lang="ru-RU" sz="2800" dirty="0" err="1"/>
              <a:t>вірша</a:t>
            </a:r>
            <a:r>
              <a:rPr lang="ru-RU" sz="2800" dirty="0"/>
              <a:t>, </a:t>
            </a:r>
            <a:r>
              <a:rPr lang="ru-RU" sz="2800" dirty="0" err="1"/>
              <a:t>запровадив</a:t>
            </a:r>
            <a:r>
              <a:rPr lang="ru-RU" sz="2800" dirty="0"/>
              <a:t>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образи</a:t>
            </a:r>
            <a:r>
              <a:rPr lang="ru-RU" sz="2800" dirty="0"/>
              <a:t> й створив слова, </a:t>
            </a:r>
            <a:r>
              <a:rPr lang="ru-RU" sz="2800" dirty="0" err="1"/>
              <a:t>покликані</a:t>
            </a:r>
            <a:r>
              <a:rPr lang="ru-RU" sz="2800" dirty="0"/>
              <a:t> </a:t>
            </a:r>
            <a:r>
              <a:rPr lang="ru-RU" sz="2800" dirty="0" err="1"/>
              <a:t>відобразити</a:t>
            </a:r>
            <a:r>
              <a:rPr lang="ru-RU" sz="2800" dirty="0"/>
              <a:t> </a:t>
            </a:r>
            <a:r>
              <a:rPr lang="ru-RU" sz="2800" dirty="0" err="1" smtClean="0"/>
              <a:t>індустріалізовану</a:t>
            </a:r>
            <a:r>
              <a:rPr lang="ru-RU" sz="2800" dirty="0" smtClean="0"/>
              <a:t> </a:t>
            </a:r>
            <a:r>
              <a:rPr lang="ru-RU" sz="2800" dirty="0" err="1"/>
              <a:t>добу</a:t>
            </a:r>
            <a:r>
              <a:rPr lang="ru-RU" sz="2800" dirty="0"/>
              <a:t>. </a:t>
            </a:r>
          </a:p>
        </p:txBody>
      </p:sp>
      <p:pic>
        <p:nvPicPr>
          <p:cNvPr id="4" name="Picture 3" descr="1302535636_5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200400"/>
            <a:ext cx="3048000" cy="3081494"/>
          </a:xfrm>
          <a:prstGeom prst="rect">
            <a:avLst/>
          </a:prstGeom>
        </p:spPr>
      </p:pic>
      <p:pic>
        <p:nvPicPr>
          <p:cNvPr id="5" name="Picture 4" descr="wp738b3e9b_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2362199" cy="2743199"/>
          </a:xfrm>
          <a:prstGeom prst="rect">
            <a:avLst/>
          </a:prstGeo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886200"/>
            <a:ext cx="3733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Кольори</a:t>
            </a:r>
            <a:r>
              <a:rPr lang="ru-RU" dirty="0" smtClean="0"/>
              <a:t> </a:t>
            </a:r>
            <a:r>
              <a:rPr lang="ru-RU" dirty="0" err="1" smtClean="0"/>
              <a:t>голосних</a:t>
            </a:r>
            <a:r>
              <a:rPr lang="ru-RU" dirty="0" smtClean="0"/>
              <a:t> </a:t>
            </a:r>
            <a:r>
              <a:rPr lang="ru-RU" dirty="0" err="1" smtClean="0"/>
              <a:t>звуків</a:t>
            </a:r>
            <a:endParaRPr lang="ru-RU" dirty="0"/>
          </a:p>
        </p:txBody>
      </p:sp>
      <p:pic>
        <p:nvPicPr>
          <p:cNvPr id="4" name="Picture 3" descr="00733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7550" y="3505200"/>
            <a:ext cx="4658360" cy="304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1219200"/>
            <a:ext cx="6477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dirty="0" err="1"/>
              <a:t>українськiй</a:t>
            </a:r>
            <a:r>
              <a:rPr lang="ru-RU" sz="2800" dirty="0"/>
              <a:t> </a:t>
            </a:r>
            <a:r>
              <a:rPr lang="ru-RU" sz="2800" dirty="0" err="1"/>
              <a:t>мовi</a:t>
            </a:r>
            <a:r>
              <a:rPr lang="ru-RU" sz="2800" dirty="0"/>
              <a:t> є 38 </a:t>
            </a:r>
            <a:r>
              <a:rPr lang="ru-RU" sz="2800" dirty="0" err="1"/>
              <a:t>звукiв</a:t>
            </a:r>
            <a:r>
              <a:rPr lang="ru-RU" sz="2800" dirty="0"/>
              <a:t>.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подiляють</a:t>
            </a:r>
            <a:r>
              <a:rPr lang="ru-RU" sz="2800" dirty="0"/>
              <a:t> на </a:t>
            </a:r>
            <a:r>
              <a:rPr lang="ru-RU" sz="2800" dirty="0" err="1"/>
              <a:t>голоснi</a:t>
            </a:r>
            <a:r>
              <a:rPr lang="ru-RU" sz="2800" dirty="0"/>
              <a:t> та </a:t>
            </a:r>
            <a:r>
              <a:rPr lang="ru-RU" sz="2800" dirty="0" err="1"/>
              <a:t>приголоснi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Голоснi</a:t>
            </a:r>
            <a:r>
              <a:rPr lang="ru-RU" sz="2800" dirty="0"/>
              <a:t> звуки </a:t>
            </a:r>
            <a:r>
              <a:rPr lang="ru-RU" sz="2800" dirty="0" err="1"/>
              <a:t>утворюються</a:t>
            </a:r>
            <a:r>
              <a:rPr lang="ru-RU" sz="2800" dirty="0"/>
              <a:t> за </a:t>
            </a:r>
            <a:r>
              <a:rPr lang="ru-RU" sz="2800" dirty="0" err="1"/>
              <a:t>участю</a:t>
            </a:r>
            <a:r>
              <a:rPr lang="ru-RU" sz="2800" dirty="0"/>
              <a:t> </a:t>
            </a:r>
            <a:r>
              <a:rPr lang="ru-RU" sz="2800" dirty="0" err="1"/>
              <a:t>лише</a:t>
            </a:r>
            <a:r>
              <a:rPr lang="ru-RU" sz="2800" dirty="0"/>
              <a:t> голосу.</a:t>
            </a:r>
          </a:p>
          <a:p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усього</a:t>
            </a:r>
            <a:r>
              <a:rPr lang="ru-RU" sz="2800" dirty="0"/>
              <a:t> 6: а, o, у, i, и, е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</a:rPr>
              <a:t>А </a:t>
            </a:r>
            <a:r>
              <a:rPr lang="ru-RU" sz="2800" dirty="0" smtClean="0">
                <a:solidFill>
                  <a:srgbClr val="FF0000"/>
                </a:solidFill>
              </a:rPr>
              <a:t>- </a:t>
            </a:r>
            <a:r>
              <a:rPr lang="ru-RU" sz="2800" dirty="0" err="1" smtClean="0"/>
              <a:t>цілком</a:t>
            </a:r>
            <a:r>
              <a:rPr lang="ru-RU" sz="2800" dirty="0" smtClean="0"/>
              <a:t> </a:t>
            </a:r>
            <a:r>
              <a:rPr lang="ru-RU" sz="2800" dirty="0" err="1"/>
              <a:t>домовлено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err="1" smtClean="0"/>
              <a:t>називають</a:t>
            </a:r>
            <a:r>
              <a:rPr lang="ru-RU" sz="2800" dirty="0" smtClean="0"/>
              <a:t> </a:t>
            </a:r>
            <a:r>
              <a:rPr lang="ru-RU" sz="2800" dirty="0" err="1"/>
              <a:t>червоною</a:t>
            </a:r>
            <a:r>
              <a:rPr lang="ru-RU" sz="2800" dirty="0"/>
              <a:t>,</a:t>
            </a:r>
          </a:p>
          <a:p>
            <a:r>
              <a:rPr lang="ru-RU" sz="2800" dirty="0" smtClean="0">
                <a:solidFill>
                  <a:srgbClr val="00B050"/>
                </a:solidFill>
              </a:rPr>
              <a:t>Е </a:t>
            </a:r>
            <a:r>
              <a:rPr lang="ru-RU" sz="2800" dirty="0" smtClean="0"/>
              <a:t>– </a:t>
            </a:r>
            <a:r>
              <a:rPr lang="ru-RU" sz="2800" dirty="0" err="1"/>
              <a:t>чітко</a:t>
            </a:r>
            <a:r>
              <a:rPr lang="ru-RU" sz="2800" dirty="0"/>
              <a:t> зелена, 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І </a:t>
            </a:r>
            <a:r>
              <a:rPr lang="ru-RU" sz="2800" dirty="0" smtClean="0"/>
              <a:t>– </a:t>
            </a:r>
            <a:r>
              <a:rPr lang="ru-RU" sz="2800" dirty="0"/>
              <a:t>однозначно синя.</a:t>
            </a:r>
          </a:p>
          <a:p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</a:rPr>
              <a:t>И </a:t>
            </a:r>
            <a:r>
              <a:rPr lang="ru-RU" sz="2800" dirty="0" smtClean="0"/>
              <a:t>- коричнева </a:t>
            </a:r>
            <a:endParaRPr lang="ru-RU" sz="2800" dirty="0"/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800" dirty="0" smtClean="0"/>
              <a:t>- </a:t>
            </a:r>
            <a:r>
              <a:rPr lang="ru-RU" sz="2800" dirty="0" err="1" smtClean="0"/>
              <a:t>чорна</a:t>
            </a:r>
            <a:endParaRPr lang="ru-RU" sz="2800" dirty="0"/>
          </a:p>
          <a:p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</a:rPr>
              <a:t>О </a:t>
            </a:r>
            <a:r>
              <a:rPr lang="uk-UA" sz="2800" dirty="0" smtClean="0"/>
              <a:t>- біла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562600" cy="3535362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dirty="0" smtClean="0"/>
              <a:t>   Фонетичні засоби: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3100" b="1" i="1" dirty="0" smtClean="0"/>
              <a:t>Асонанс</a:t>
            </a:r>
            <a:r>
              <a:rPr lang="uk-UA" sz="3100" dirty="0" smtClean="0"/>
              <a:t>-повторення голосних звуків.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3100" b="1" i="1" dirty="0"/>
              <a:t>Алітерація</a:t>
            </a:r>
            <a:r>
              <a:rPr lang="uk-UA" sz="3100" dirty="0"/>
              <a:t>-повторення </a:t>
            </a:r>
            <a:r>
              <a:rPr lang="uk-UA" sz="3100" dirty="0" smtClean="0"/>
              <a:t>приголосних звуків</a:t>
            </a:r>
            <a:r>
              <a:rPr lang="uk-UA" sz="3100" dirty="0"/>
              <a:t>.</a:t>
            </a:r>
            <a:br>
              <a:rPr lang="uk-UA" sz="3100" dirty="0"/>
            </a:br>
            <a:r>
              <a:rPr lang="uk-UA" sz="3100" b="1" i="1" dirty="0" smtClean="0"/>
              <a:t>Дисонанс</a:t>
            </a:r>
            <a:r>
              <a:rPr lang="uk-UA" sz="3100" dirty="0" smtClean="0"/>
              <a:t>-співзвуччя.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3100" b="1" i="1" dirty="0" smtClean="0"/>
              <a:t>Какофонія</a:t>
            </a:r>
            <a:r>
              <a:rPr lang="uk-UA" sz="3100" dirty="0" smtClean="0"/>
              <a:t>-</a:t>
            </a:r>
            <a:r>
              <a:rPr lang="uk-UA" sz="3100" dirty="0"/>
              <a:t>немилозвучне сполучення </a:t>
            </a:r>
            <a:r>
              <a:rPr lang="uk-UA" sz="3100" dirty="0" smtClean="0"/>
              <a:t>звуків.</a:t>
            </a:r>
            <a:r>
              <a:rPr lang="uk-UA" sz="3100" dirty="0"/>
              <a:t/>
            </a:r>
            <a:br>
              <a:rPr lang="uk-UA" sz="3100" dirty="0"/>
            </a:br>
            <a:endParaRPr lang="uk-UA" sz="3100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48000" cy="6858000"/>
          </a:xfrm>
        </p:spPr>
      </p:pic>
      <p:pic>
        <p:nvPicPr>
          <p:cNvPr id="7" name="Picture 6" descr="semenk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5130" y="3886200"/>
            <a:ext cx="6172200" cy="2971800"/>
          </a:xfrm>
          <a:prstGeom prst="rect">
            <a:avLst/>
          </a:prstGeom>
        </p:spPr>
      </p:pic>
      <p:pic>
        <p:nvPicPr>
          <p:cNvPr id="8" name="Picture 7" descr="Sem_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8800" y="914400"/>
            <a:ext cx="3200400" cy="3851656"/>
          </a:xfrm>
          <a:prstGeom prst="rect">
            <a:avLst/>
          </a:prstGeom>
        </p:spPr>
      </p:pic>
      <p:pic>
        <p:nvPicPr>
          <p:cNvPr id="9" name="Picture 8" descr="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63200" y="990600"/>
            <a:ext cx="3048000" cy="3810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2440568"/>
              </p:ext>
            </p:extLst>
          </p:nvPr>
        </p:nvGraphicFramePr>
        <p:xfrm>
          <a:off x="-4267200" y="2320896"/>
          <a:ext cx="2865120" cy="548640"/>
        </p:xfrm>
        <a:graphic>
          <a:graphicData uri="http://schemas.openxmlformats.org/drawingml/2006/table">
            <a:tbl>
              <a:tblPr/>
              <a:tblGrid>
                <a:gridCol w="2865120"/>
              </a:tblGrid>
              <a:tr h="45720">
                <a:tc>
                  <a:txBody>
                    <a:bodyPr/>
                    <a:lstStyle/>
                    <a:p>
                      <a:pPr algn="l"/>
                      <a:r>
                        <a:rPr lang="uk-UA" b="0" dirty="0">
                          <a:effectLst/>
                        </a:rPr>
                        <a:t/>
                      </a:r>
                      <a:br>
                        <a:rPr lang="uk-UA" b="0" dirty="0">
                          <a:effectLst/>
                        </a:rPr>
                      </a:br>
                      <a:endParaRPr lang="uk-UA" b="0" dirty="0">
                        <a:effectLst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C0F0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F0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F0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F0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85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200" y="990600"/>
            <a:ext cx="4038600" cy="4724400"/>
          </a:xfrm>
        </p:spPr>
        <p:txBody>
          <a:bodyPr>
            <a:noAutofit/>
          </a:bodyPr>
          <a:lstStyle/>
          <a:p>
            <a:pPr algn="l"/>
            <a:r>
              <a:rPr lang="ru-RU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2400" dirty="0" err="1" smtClean="0"/>
              <a:t>дим</a:t>
            </a:r>
            <a:r>
              <a:rPr lang="ru-RU" sz="2400" dirty="0" smtClean="0"/>
              <a:t> </a:t>
            </a:r>
            <a:r>
              <a:rPr lang="ru-RU" sz="2400" dirty="0" err="1"/>
              <a:t>синій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uk-UA" sz="1050" dirty="0" smtClean="0"/>
              <a:t> </a:t>
            </a:r>
            <a:r>
              <a:rPr lang="ru-RU" sz="2400" dirty="0" err="1"/>
              <a:t>чорний</a:t>
            </a:r>
            <a:r>
              <a:rPr lang="ru-RU" sz="2400" dirty="0"/>
              <a:t> </a:t>
            </a:r>
            <a:r>
              <a:rPr lang="ru-RU" sz="2400" dirty="0" err="1"/>
              <a:t>ди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м 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err="1"/>
              <a:t>пускають</a:t>
            </a:r>
            <a:r>
              <a:rPr lang="ru-RU" sz="2400" dirty="0"/>
              <a:t>  бензин </a:t>
            </a:r>
            <a:br>
              <a:rPr lang="ru-RU" sz="2400" dirty="0"/>
            </a:br>
            <a:r>
              <a:rPr lang="ru-RU" sz="2400" dirty="0"/>
              <a:t> чаду </a:t>
            </a:r>
            <a:r>
              <a:rPr lang="ru-RU" sz="2400" dirty="0" err="1"/>
              <a:t>благать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err="1"/>
              <a:t>кохать</a:t>
            </a:r>
            <a:r>
              <a:rPr lang="ru-RU" sz="2400" dirty="0"/>
              <a:t> </a:t>
            </a:r>
            <a:r>
              <a:rPr lang="ru-RU" sz="2400" dirty="0" err="1"/>
              <a:t>кахикать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err="1"/>
              <a:t>життєдать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err="1"/>
              <a:t>життєрух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err="1"/>
              <a:t>життєбе</a:t>
            </a:r>
            <a:r>
              <a:rPr lang="ru-RU" sz="2400" dirty="0"/>
              <a:t>-</a:t>
            </a:r>
            <a:br>
              <a:rPr lang="ru-RU" sz="2400" dirty="0"/>
            </a:br>
            <a:r>
              <a:rPr lang="ru-RU" sz="2400" dirty="0"/>
              <a:t> </a:t>
            </a:r>
            <a:r>
              <a:rPr lang="ru-RU" sz="2400" dirty="0" err="1"/>
              <a:t>нзин</a:t>
            </a:r>
            <a:r>
              <a:rPr lang="ru-RU" sz="2400" dirty="0"/>
              <a:t>  </a:t>
            </a:r>
            <a:br>
              <a:rPr lang="ru-RU" sz="2400" dirty="0"/>
            </a:br>
            <a:r>
              <a:rPr lang="ru-RU" sz="2400" dirty="0"/>
              <a:t> авто  </a:t>
            </a:r>
            <a:r>
              <a:rPr lang="ru-RU" sz="2400" dirty="0" err="1"/>
              <a:t>трам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en-US" sz="2400" i="1" dirty="0"/>
              <a:t>*</a:t>
            </a:r>
            <a:r>
              <a:rPr lang="en-US" sz="2400" i="1" dirty="0" err="1"/>
              <a:t>berceus</a:t>
            </a:r>
            <a:r>
              <a:rPr lang="en-US" sz="2400" i="1" dirty="0"/>
              <a:t> – </a:t>
            </a:r>
            <a:r>
              <a:rPr lang="uk-UA" sz="2400" i="1" dirty="0"/>
              <a:t>колискова (</a:t>
            </a:r>
            <a:r>
              <a:rPr lang="uk-UA" sz="2400" i="1" dirty="0" err="1"/>
              <a:t>фр</a:t>
            </a:r>
            <a:r>
              <a:rPr lang="uk-UA" sz="2400" i="1" dirty="0"/>
              <a:t>.)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00"/>
            <a:ext cx="35052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dirty="0" smtClean="0"/>
              <a:t>Осте </a:t>
            </a:r>
            <a:r>
              <a:rPr lang="ru-RU" sz="3600" dirty="0" err="1"/>
              <a:t>сте</a:t>
            </a:r>
            <a:r>
              <a:rPr lang="ru-RU" sz="3600" dirty="0"/>
              <a:t> </a:t>
            </a:r>
          </a:p>
          <a:p>
            <a:pPr>
              <a:buNone/>
            </a:pPr>
            <a:r>
              <a:rPr lang="ru-RU" sz="3600" dirty="0" err="1" smtClean="0"/>
              <a:t>бі</a:t>
            </a:r>
            <a:r>
              <a:rPr lang="ru-RU" sz="3600" dirty="0" smtClean="0"/>
              <a:t> </a:t>
            </a:r>
            <a:r>
              <a:rPr lang="ru-RU" sz="3600" dirty="0" err="1"/>
              <a:t>бо</a:t>
            </a:r>
            <a:r>
              <a:rPr lang="ru-RU" sz="3600" dirty="0"/>
              <a:t>  </a:t>
            </a:r>
            <a:r>
              <a:rPr lang="ru-RU" sz="3600" dirty="0" err="1"/>
              <a:t>бу</a:t>
            </a:r>
            <a:endParaRPr lang="ru-RU" sz="3600" dirty="0"/>
          </a:p>
          <a:p>
            <a:pPr>
              <a:buNone/>
            </a:pPr>
            <a:r>
              <a:rPr lang="ru-RU" sz="3600" dirty="0" err="1" smtClean="0"/>
              <a:t>візники</a:t>
            </a:r>
            <a:r>
              <a:rPr lang="ru-RU" sz="3600" dirty="0" smtClean="0"/>
              <a:t> </a:t>
            </a:r>
            <a:r>
              <a:rPr lang="ru-RU" sz="3600" dirty="0"/>
              <a:t>— люди </a:t>
            </a:r>
          </a:p>
          <a:p>
            <a:pPr>
              <a:buNone/>
            </a:pPr>
            <a:r>
              <a:rPr lang="ru-RU" sz="3600" dirty="0" err="1"/>
              <a:t>трамваї</a:t>
            </a:r>
            <a:r>
              <a:rPr lang="ru-RU" sz="3600" dirty="0"/>
              <a:t> — люди</a:t>
            </a:r>
          </a:p>
          <a:p>
            <a:pPr>
              <a:buNone/>
            </a:pPr>
            <a:r>
              <a:rPr lang="ru-RU" sz="3600" dirty="0" err="1" smtClean="0"/>
              <a:t>автомобілібілі</a:t>
            </a:r>
            <a:r>
              <a:rPr lang="ru-RU" sz="3600" dirty="0"/>
              <a:t> </a:t>
            </a:r>
          </a:p>
          <a:p>
            <a:pPr>
              <a:buNone/>
            </a:pPr>
            <a:r>
              <a:rPr lang="ru-RU" sz="3600" dirty="0" err="1" smtClean="0"/>
              <a:t>бігорух</a:t>
            </a:r>
            <a:endParaRPr lang="ru-RU" sz="3600" dirty="0"/>
          </a:p>
          <a:p>
            <a:pPr>
              <a:buNone/>
            </a:pPr>
            <a:r>
              <a:rPr lang="ru-RU" sz="3600" dirty="0" err="1" smtClean="0"/>
              <a:t>рухобіги</a:t>
            </a:r>
            <a:endParaRPr lang="ru-RU" sz="3600" dirty="0"/>
          </a:p>
          <a:p>
            <a:pPr>
              <a:buNone/>
            </a:pPr>
            <a:r>
              <a:rPr lang="ru-RU" sz="3600" dirty="0" err="1" smtClean="0"/>
              <a:t>рухливобіги</a:t>
            </a:r>
            <a:r>
              <a:rPr lang="ru-RU" sz="3600" dirty="0"/>
              <a:t> </a:t>
            </a:r>
          </a:p>
          <a:p>
            <a:pPr>
              <a:buNone/>
            </a:pPr>
            <a:r>
              <a:rPr lang="en-US" sz="3600" dirty="0" err="1" smtClean="0"/>
              <a:t>berceus</a:t>
            </a:r>
            <a:r>
              <a:rPr lang="en-US" sz="3600" dirty="0"/>
              <a:t>* </a:t>
            </a:r>
            <a:r>
              <a:rPr lang="ru-RU" sz="3600" dirty="0"/>
              <a:t>кару </a:t>
            </a:r>
          </a:p>
          <a:p>
            <a:pPr>
              <a:buNone/>
            </a:pPr>
            <a:r>
              <a:rPr lang="ru-RU" sz="3600" dirty="0" err="1" smtClean="0"/>
              <a:t>селі</a:t>
            </a:r>
            <a:r>
              <a:rPr lang="ru-RU" sz="3600" dirty="0"/>
              <a:t>  </a:t>
            </a:r>
            <a:r>
              <a:rPr lang="ru-RU" sz="3600" dirty="0" err="1"/>
              <a:t>елі</a:t>
            </a:r>
            <a:r>
              <a:rPr lang="ru-RU" sz="3600" dirty="0"/>
              <a:t>  </a:t>
            </a:r>
            <a:r>
              <a:rPr lang="ru-RU" sz="3600" dirty="0" err="1"/>
              <a:t>лілі</a:t>
            </a:r>
            <a:r>
              <a:rPr lang="ru-RU" sz="3600" dirty="0"/>
              <a:t>  </a:t>
            </a:r>
          </a:p>
          <a:p>
            <a:pPr>
              <a:buNone/>
            </a:pPr>
            <a:r>
              <a:rPr lang="ru-RU" sz="3600" dirty="0" smtClean="0"/>
              <a:t>пути </a:t>
            </a:r>
            <a:r>
              <a:rPr lang="ru-RU" sz="3600" dirty="0" err="1"/>
              <a:t>велетні</a:t>
            </a:r>
            <a:r>
              <a:rPr lang="ru-RU" sz="3600" dirty="0"/>
              <a:t>  </a:t>
            </a:r>
          </a:p>
          <a:p>
            <a:pPr>
              <a:buNone/>
            </a:pPr>
            <a:r>
              <a:rPr lang="ru-RU" sz="3600" dirty="0" err="1" smtClean="0"/>
              <a:t>диму</a:t>
            </a:r>
            <a:r>
              <a:rPr lang="ru-RU" sz="3600" dirty="0" smtClean="0"/>
              <a:t> </a:t>
            </a:r>
            <a:r>
              <a:rPr lang="ru-RU" sz="3600" dirty="0"/>
              <a:t>сталь </a:t>
            </a:r>
          </a:p>
          <a:p>
            <a:pPr>
              <a:buNone/>
            </a:pPr>
            <a:r>
              <a:rPr lang="ru-RU" sz="3600" dirty="0" err="1" smtClean="0"/>
              <a:t>палять</a:t>
            </a:r>
            <a:r>
              <a:rPr lang="ru-RU" sz="3600" dirty="0"/>
              <a:t>  пах </a:t>
            </a:r>
          </a:p>
          <a:p>
            <a:pPr>
              <a:buNone/>
            </a:pPr>
            <a:r>
              <a:rPr lang="ru-RU" sz="3600" dirty="0" err="1" smtClean="0"/>
              <a:t>пахка</a:t>
            </a:r>
            <a:r>
              <a:rPr lang="ru-RU" sz="3600" dirty="0"/>
              <a:t>  </a:t>
            </a:r>
            <a:r>
              <a:rPr lang="ru-RU" sz="3600" dirty="0" err="1" smtClean="0"/>
              <a:t>пахітоска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14762" y="-190430"/>
            <a:ext cx="1628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>
                <a:solidFill>
                  <a:prstClr val="black"/>
                </a:solidFill>
              </a:rPr>
              <a:t>МІСТО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9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Художній аналіз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4040188" cy="533400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-4495800" y="457200"/>
            <a:ext cx="2667000" cy="10668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76200" y="1524000"/>
            <a:ext cx="8458200" cy="49530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Вірш</a:t>
            </a:r>
            <a:r>
              <a:rPr lang="ru-RU" dirty="0"/>
              <a:t> М. Семенка «</a:t>
            </a:r>
            <a:r>
              <a:rPr lang="ru-RU" dirty="0" err="1"/>
              <a:t>Місто</a:t>
            </a:r>
            <a:r>
              <a:rPr lang="ru-RU" dirty="0"/>
              <a:t>» написаний у </a:t>
            </a:r>
            <a:r>
              <a:rPr lang="ru-RU" dirty="0" err="1"/>
              <a:t>футуристичному</a:t>
            </a:r>
            <a:r>
              <a:rPr lang="ru-RU" dirty="0"/>
              <a:t> </a:t>
            </a:r>
            <a:r>
              <a:rPr lang="ru-RU" dirty="0" err="1"/>
              <a:t>ключі</a:t>
            </a:r>
            <a:r>
              <a:rPr lang="ru-RU" dirty="0"/>
              <a:t>. </a:t>
            </a:r>
            <a:endParaRPr lang="uk-UA" dirty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експеримент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словом, звуком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Звуки </a:t>
            </a:r>
            <a:r>
              <a:rPr lang="ru-RU" dirty="0" smtClean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поспіх</a:t>
            </a:r>
            <a:r>
              <a:rPr lang="ru-RU" dirty="0"/>
              <a:t>, шум, </a:t>
            </a:r>
            <a:r>
              <a:rPr lang="ru-RU" dirty="0" err="1"/>
              <a:t>гамір</a:t>
            </a:r>
            <a:r>
              <a:rPr lang="ru-RU" dirty="0"/>
              <a:t>, </a:t>
            </a:r>
            <a:r>
              <a:rPr lang="ru-RU" dirty="0" err="1"/>
              <a:t>суєту</a:t>
            </a:r>
            <a:r>
              <a:rPr lang="ru-RU" dirty="0"/>
              <a:t> великого </a:t>
            </a:r>
            <a:r>
              <a:rPr lang="ru-RU" dirty="0" err="1"/>
              <a:t>міста</a:t>
            </a:r>
            <a:r>
              <a:rPr lang="ru-RU" dirty="0"/>
              <a:t>. </a:t>
            </a:r>
            <a:r>
              <a:rPr lang="ru-RU" dirty="0" err="1" smtClean="0"/>
              <a:t>Гримить</a:t>
            </a:r>
            <a:r>
              <a:rPr lang="ru-RU" dirty="0" smtClean="0"/>
              <a:t> транспорт , </a:t>
            </a:r>
            <a:r>
              <a:rPr lang="ru-RU" dirty="0" err="1"/>
              <a:t>шумлять</a:t>
            </a:r>
            <a:r>
              <a:rPr lang="ru-RU" dirty="0"/>
              <a:t> </a:t>
            </a:r>
            <a:r>
              <a:rPr lang="ru-RU" dirty="0" smtClean="0"/>
              <a:t>заводи,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 smtClean="0"/>
              <a:t>дими</a:t>
            </a:r>
            <a:r>
              <a:rPr lang="ru-RU" dirty="0" smtClean="0"/>
              <a:t>, </a:t>
            </a:r>
            <a:r>
              <a:rPr lang="ru-RU" dirty="0"/>
              <a:t>а люди </a:t>
            </a:r>
            <a:r>
              <a:rPr lang="ru-RU" dirty="0" err="1"/>
              <a:t>живуть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— </a:t>
            </a:r>
            <a:r>
              <a:rPr lang="ru-RU" dirty="0" err="1"/>
              <a:t>кохають</a:t>
            </a:r>
            <a:r>
              <a:rPr lang="ru-RU" dirty="0"/>
              <a:t>, </a:t>
            </a:r>
            <a:r>
              <a:rPr lang="ru-RU" dirty="0" err="1"/>
              <a:t>хворіють</a:t>
            </a:r>
            <a:r>
              <a:rPr lang="ru-RU" dirty="0"/>
              <a:t>, </a:t>
            </a:r>
            <a:r>
              <a:rPr lang="ru-RU" dirty="0" err="1"/>
              <a:t>радіють</a:t>
            </a:r>
            <a:r>
              <a:rPr lang="ru-RU" dirty="0"/>
              <a:t>, </a:t>
            </a:r>
            <a:r>
              <a:rPr lang="ru-RU" dirty="0" err="1"/>
              <a:t>включені</a:t>
            </a:r>
            <a:r>
              <a:rPr lang="ru-RU" dirty="0"/>
              <a:t> в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кругообіг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зветься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мегаполісу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Поет-футурист </a:t>
            </a:r>
            <a:r>
              <a:rPr lang="uk-UA" dirty="0"/>
              <a:t>ніби упивається і димами від пахітоски (сигаретки), і чадом заводів, і запахом бензину, серед якого люди кахикають і </a:t>
            </a:r>
            <a:r>
              <a:rPr lang="uk-UA" dirty="0" smtClean="0"/>
              <a:t>кохаються, серед якого ростуть діти. </a:t>
            </a:r>
          </a:p>
          <a:p>
            <a:r>
              <a:rPr lang="uk-UA" dirty="0" smtClean="0"/>
              <a:t>Ідея </a:t>
            </a:r>
            <a:r>
              <a:rPr lang="uk-UA" dirty="0"/>
              <a:t>вірша — висловити емоційне ставлення до міста, захоплення його багатогранністю, різноманітністю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90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степу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114800" cy="47244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ВН  С  ТІ  К </a:t>
            </a:r>
            <a:br>
              <a:rPr lang="uk-UA" sz="2800" dirty="0" smtClean="0"/>
            </a:br>
            <a:r>
              <a:rPr lang="uk-UA" sz="2800" dirty="0" smtClean="0"/>
              <a:t>ПІ  К  К </a:t>
            </a:r>
          </a:p>
          <a:p>
            <a:r>
              <a:rPr lang="uk-UA" sz="2800" dirty="0" smtClean="0"/>
              <a:t>НУП</a:t>
            </a:r>
          </a:p>
          <a:p>
            <a:r>
              <a:rPr lang="uk-UA" sz="2800" dirty="0" smtClean="0"/>
              <a:t>ЛЬО  ЛІ  ЛЬО  П</a:t>
            </a:r>
          </a:p>
          <a:p>
            <a:r>
              <a:rPr lang="uk-UA" sz="2800" dirty="0" smtClean="0"/>
              <a:t>НІ  С  ВН  К</a:t>
            </a:r>
            <a:br>
              <a:rPr lang="uk-UA" sz="2800" dirty="0" smtClean="0"/>
            </a:br>
            <a:r>
              <a:rPr lang="uk-UA" sz="2800" dirty="0" smtClean="0"/>
              <a:t>ПІ</a:t>
            </a:r>
            <a:br>
              <a:rPr lang="uk-UA" sz="2800" dirty="0" smtClean="0"/>
            </a:br>
            <a:r>
              <a:rPr lang="uk-UA" sz="2800" dirty="0" smtClean="0"/>
              <a:t>ЛЬО  ВН  ЛЬ  ТІ</a:t>
            </a:r>
            <a:br>
              <a:rPr lang="uk-UA" sz="2800" dirty="0" smtClean="0"/>
            </a:br>
            <a:r>
              <a:rPr lang="uk-UA" sz="2800" dirty="0" smtClean="0"/>
              <a:t>ПІ  С  К  К</a:t>
            </a:r>
            <a:br>
              <a:rPr lang="uk-UA" sz="2800" dirty="0" smtClean="0"/>
            </a:br>
            <a:r>
              <a:rPr lang="uk-UA" sz="2800" dirty="0" smtClean="0"/>
              <a:t>НУ  ЛІ  ЛЬО  ЛЬО</a:t>
            </a:r>
            <a:br>
              <a:rPr lang="uk-UA" sz="2800" dirty="0" smtClean="0"/>
            </a:br>
            <a:r>
              <a:rPr lang="uk-UA" sz="2800" dirty="0" smtClean="0"/>
              <a:t>ТК</a:t>
            </a:r>
            <a:endParaRPr lang="ru-RU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f_kozaki-v-stepu-vlna-kopya_dukach_tetyana_1361130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ru-RU" dirty="0"/>
              <a:t>"…про </a:t>
            </a:r>
            <a:r>
              <a:rPr lang="ru-RU" dirty="0" err="1"/>
              <a:t>білі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/>
              <a:t>. про </a:t>
            </a:r>
            <a:r>
              <a:rPr lang="ru-RU" dirty="0" err="1"/>
              <a:t>рожевий</a:t>
            </a:r>
            <a:r>
              <a:rPr lang="ru-RU" dirty="0"/>
              <a:t> </a:t>
            </a:r>
            <a:r>
              <a:rPr lang="ru-RU" dirty="0" err="1"/>
              <a:t>сутінок</a:t>
            </a:r>
            <a:r>
              <a:rPr lang="ru-RU" dirty="0"/>
              <a:t>..."</a:t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447800"/>
            <a:ext cx="806196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…</a:t>
            </a:r>
            <a:r>
              <a:rPr lang="ru-RU" sz="2400" dirty="0" smtClean="0"/>
              <a:t>про  білі  ночі.  про  рожевий  сутінок. </a:t>
            </a:r>
          </a:p>
          <a:p>
            <a:pPr marL="0" indent="0">
              <a:buNone/>
            </a:pPr>
            <a:r>
              <a:rPr lang="ru-RU" sz="2400" dirty="0" smtClean="0"/>
              <a:t>про  </a:t>
            </a:r>
            <a:r>
              <a:rPr lang="ru-RU" sz="2400" dirty="0" err="1" smtClean="0"/>
              <a:t>колихання</a:t>
            </a:r>
            <a:r>
              <a:rPr lang="ru-RU" sz="2400" dirty="0" smtClean="0"/>
              <a:t>  сіроморя  в  туманах. </a:t>
            </a:r>
          </a:p>
          <a:p>
            <a:pPr marL="0" indent="0">
              <a:buNone/>
            </a:pPr>
            <a:r>
              <a:rPr lang="ru-RU" sz="2400" dirty="0" smtClean="0"/>
              <a:t>про  найтихший  </a:t>
            </a:r>
            <a:r>
              <a:rPr lang="ru-RU" sz="2400" dirty="0" err="1" smtClean="0"/>
              <a:t>гуркіт</a:t>
            </a:r>
            <a:r>
              <a:rPr lang="ru-RU" sz="2400" dirty="0" smtClean="0"/>
              <a:t>.  про  найтихший  </a:t>
            </a:r>
            <a:r>
              <a:rPr lang="ru-RU" sz="2400" dirty="0" err="1" smtClean="0"/>
              <a:t>стогін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err="1" smtClean="0"/>
              <a:t>хвилі</a:t>
            </a:r>
            <a:r>
              <a:rPr lang="ru-RU" sz="2400" dirty="0" smtClean="0"/>
              <a:t>.  душа.  нові  </a:t>
            </a:r>
            <a:r>
              <a:rPr lang="ru-RU" sz="2400" dirty="0" err="1" smtClean="0"/>
              <a:t>пісні</a:t>
            </a:r>
            <a:r>
              <a:rPr lang="ru-RU" sz="2400" dirty="0" smtClean="0"/>
              <a:t>  на  старій  віоліні.  </a:t>
            </a:r>
          </a:p>
          <a:p>
            <a:pPr marL="0" indent="0">
              <a:buNone/>
            </a:pPr>
            <a:r>
              <a:rPr lang="ru-RU" sz="2400" dirty="0" err="1" smtClean="0"/>
              <a:t>найтихший</a:t>
            </a:r>
            <a:r>
              <a:rPr lang="ru-RU" sz="2400" dirty="0" smtClean="0"/>
              <a:t>  плюск.  </a:t>
            </a:r>
            <a:r>
              <a:rPr lang="ru-RU" sz="2400" dirty="0" err="1" smtClean="0"/>
              <a:t>найтихший</a:t>
            </a:r>
            <a:r>
              <a:rPr lang="ru-RU" sz="2400" dirty="0" smtClean="0"/>
              <a:t>  гомін.  </a:t>
            </a:r>
          </a:p>
          <a:p>
            <a:pPr marL="0" indent="0">
              <a:buNone/>
            </a:pPr>
            <a:r>
              <a:rPr lang="ru-RU" sz="2400" dirty="0" err="1" smtClean="0"/>
              <a:t>шепіт</a:t>
            </a:r>
            <a:r>
              <a:rPr lang="ru-RU" sz="2400" dirty="0" smtClean="0"/>
              <a:t>  у  молодокущах.  і  хвилі.  </a:t>
            </a:r>
            <a:br>
              <a:rPr lang="ru-RU" sz="2400" dirty="0" smtClean="0"/>
            </a:br>
            <a:r>
              <a:rPr lang="ru-RU" sz="2400" dirty="0" smtClean="0"/>
              <a:t>і  душа.  метелик  білий.  метелик  синій.  </a:t>
            </a:r>
            <a:br>
              <a:rPr lang="ru-RU" sz="2400" dirty="0" smtClean="0"/>
            </a:br>
            <a:r>
              <a:rPr lang="ru-RU" sz="2400" dirty="0" smtClean="0"/>
              <a:t>…ах,  Стрункодівчина.  Русодівчина.  Руходів-  </a:t>
            </a:r>
            <a:br>
              <a:rPr lang="ru-RU" sz="2400" dirty="0" smtClean="0"/>
            </a:br>
            <a:r>
              <a:rPr lang="ru-RU" sz="2400" dirty="0" smtClean="0"/>
              <a:t>чина.  Теплодівчина  в  ажурній  сукні. </a:t>
            </a:r>
            <a:r>
              <a:rPr lang="ru-RU" sz="2400" dirty="0"/>
              <a:t>т</a:t>
            </a:r>
            <a:r>
              <a:rPr lang="ru-RU" sz="2400" dirty="0" smtClean="0"/>
              <a:t>онко-</a:t>
            </a:r>
          </a:p>
          <a:p>
            <a:pPr marL="0" indent="0">
              <a:buNone/>
            </a:pPr>
            <a:r>
              <a:rPr lang="ru-RU" sz="2400" dirty="0" err="1"/>
              <a:t>с</a:t>
            </a:r>
            <a:r>
              <a:rPr lang="ru-RU" sz="2400" dirty="0" err="1" smtClean="0"/>
              <a:t>танна</a:t>
            </a:r>
            <a:r>
              <a:rPr lang="ru-RU" sz="2400" dirty="0" smtClean="0"/>
              <a:t>. </a:t>
            </a:r>
            <a:r>
              <a:rPr lang="ru-RU" sz="2400" dirty="0" err="1"/>
              <a:t>гнучкостанна</a:t>
            </a:r>
            <a:r>
              <a:rPr lang="ru-RU" sz="2400" dirty="0"/>
              <a:t>,  в  </a:t>
            </a:r>
            <a:r>
              <a:rPr lang="ru-RU" sz="2400" dirty="0" err="1"/>
              <a:t>рожевих</a:t>
            </a:r>
            <a:r>
              <a:rPr lang="ru-RU" sz="2400" dirty="0"/>
              <a:t>  </a:t>
            </a:r>
            <a:r>
              <a:rPr lang="ru-RU" sz="2400" dirty="0" err="1"/>
              <a:t>сутінках</a:t>
            </a:r>
            <a:r>
              <a:rPr lang="ru-RU" sz="2400" dirty="0"/>
              <a:t>.  </a:t>
            </a:r>
            <a:r>
              <a:rPr lang="ru-RU" sz="2400" dirty="0" err="1"/>
              <a:t>серед</a:t>
            </a:r>
            <a:r>
              <a:rPr lang="ru-RU" sz="2400" dirty="0"/>
              <a:t>  </a:t>
            </a:r>
            <a:br>
              <a:rPr lang="ru-RU" sz="2400" dirty="0"/>
            </a:br>
            <a:r>
              <a:rPr lang="ru-RU" sz="2400" dirty="0" err="1"/>
              <a:t>сірих</a:t>
            </a:r>
            <a:r>
              <a:rPr lang="ru-RU" sz="2400" dirty="0"/>
              <a:t>  берез.  </a:t>
            </a:r>
            <a:br>
              <a:rPr lang="ru-RU" sz="2400" dirty="0"/>
            </a:br>
            <a:r>
              <a:rPr lang="ru-RU" sz="2400" dirty="0" smtClean="0"/>
              <a:t> …про  білі  ночі…  про  рожесутінок. 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Picture 4" descr="pink-sunset-scot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447800"/>
            <a:ext cx="25908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/>
              <a:t>Висновок</a:t>
            </a:r>
            <a:endParaRPr lang="ru-RU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Отже</a:t>
            </a:r>
            <a:r>
              <a:rPr lang="uk-UA" dirty="0"/>
              <a:t>, </a:t>
            </a:r>
            <a:r>
              <a:rPr lang="uk-UA" dirty="0" smtClean="0"/>
              <a:t>звук є засобом творення образів у</a:t>
            </a:r>
            <a:r>
              <a:rPr lang="en-US" dirty="0" smtClean="0"/>
              <a:t> </a:t>
            </a:r>
            <a:r>
              <a:rPr lang="uk-UA" dirty="0" smtClean="0"/>
              <a:t> літературі. Звук у цій сфері можна розглядати в різних аспектах: естетичному, художньому, психологічному, рефлекторному, асоціативному та ін.</a:t>
            </a:r>
          </a:p>
          <a:p>
            <a:r>
              <a:rPr lang="uk-UA" dirty="0" smtClean="0"/>
              <a:t>Ми зрозуміли, що треба, з одного боку, уміти відчувати красу звуку, користуватися звуком, з іншого, уміти захистити себе від небажаного (шкідливого) впливу звуків.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5141" y="0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Звук</a:t>
            </a:r>
          </a:p>
          <a:p>
            <a:pPr algn="ctr"/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-1828800" y="2438400"/>
            <a:ext cx="1295400" cy="1219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8752" y="114107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/>
              <a:t>Мовний</a:t>
            </a:r>
            <a:r>
              <a:rPr lang="ru-RU" sz="2000" dirty="0" smtClean="0"/>
              <a:t> звук - </a:t>
            </a:r>
            <a:r>
              <a:rPr lang="ru-RU" sz="2000" dirty="0" err="1" smtClean="0"/>
              <a:t>найменша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неподільна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одиниця</a:t>
            </a:r>
            <a:r>
              <a:rPr lang="ru-RU" sz="2000" dirty="0" smtClean="0"/>
              <a:t> </a:t>
            </a:r>
            <a:r>
              <a:rPr lang="ru-RU" sz="2000" dirty="0" err="1" smtClean="0"/>
              <a:t>мовлення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утворюється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фізичну</a:t>
            </a:r>
            <a:r>
              <a:rPr lang="ru-RU" sz="2000" dirty="0" smtClean="0"/>
              <a:t> природу і </a:t>
            </a:r>
            <a:r>
              <a:rPr lang="ru-RU" sz="2000" dirty="0" err="1" smtClean="0"/>
              <a:t>виконує</a:t>
            </a:r>
            <a:r>
              <a:rPr lang="ru-RU" sz="2000" dirty="0" smtClean="0"/>
              <a:t> в </a:t>
            </a:r>
            <a:r>
              <a:rPr lang="ru-RU" sz="2000" dirty="0" err="1" smtClean="0"/>
              <a:t>мові</a:t>
            </a:r>
            <a:r>
              <a:rPr lang="ru-RU" sz="2000" dirty="0" smtClean="0"/>
              <a:t> </a:t>
            </a:r>
            <a:r>
              <a:rPr lang="ru-RU" sz="2000" dirty="0" err="1" smtClean="0"/>
              <a:t>певну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5867400" y="1916667"/>
            <a:ext cx="3048000" cy="1223665"/>
            <a:chOff x="2514600" y="1828800"/>
            <a:chExt cx="3200400" cy="1223665"/>
          </a:xfrm>
        </p:grpSpPr>
        <p:sp>
          <p:nvSpPr>
            <p:cNvPr id="17" name="TextBox 16"/>
            <p:cNvSpPr txBox="1"/>
            <p:nvPr/>
          </p:nvSpPr>
          <p:spPr>
            <a:xfrm>
              <a:off x="3352800" y="1828800"/>
              <a:ext cx="1143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 smtClean="0"/>
                <a:t>Звуки в мові</a:t>
              </a:r>
              <a:endParaRPr lang="ru-RU" sz="2400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rot="10800000" flipV="1">
              <a:off x="3048000" y="2209800"/>
              <a:ext cx="6096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4191000" y="2209800"/>
              <a:ext cx="6096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514600" y="259080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тони</a:t>
              </a:r>
              <a:endParaRPr lang="ru-RU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24400" y="2590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dirty="0" smtClean="0"/>
                <a:t>шуми</a:t>
              </a:r>
              <a:endParaRPr lang="ru-RU" sz="24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55575" y="2551332"/>
            <a:ext cx="5330826" cy="2147724"/>
            <a:chOff x="304800" y="2743200"/>
            <a:chExt cx="3657600" cy="2457606"/>
          </a:xfrm>
        </p:grpSpPr>
        <p:sp>
          <p:nvSpPr>
            <p:cNvPr id="33" name="TextBox 32"/>
            <p:cNvSpPr txBox="1"/>
            <p:nvPr/>
          </p:nvSpPr>
          <p:spPr>
            <a:xfrm>
              <a:off x="533400" y="2743200"/>
              <a:ext cx="2209800" cy="1162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/>
                <a:t>    У силу </a:t>
              </a:r>
              <a:r>
                <a:rPr lang="ru-RU" sz="2000" dirty="0" err="1" smtClean="0"/>
                <a:t>своєї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специфіки</a:t>
              </a:r>
              <a:r>
                <a:rPr lang="ru-RU" sz="2000" dirty="0" smtClean="0"/>
                <a:t> звуки </a:t>
              </a:r>
              <a:r>
                <a:rPr lang="ru-RU" sz="2000" dirty="0" err="1" smtClean="0"/>
                <a:t>мови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розглядаються</a:t>
              </a:r>
              <a:endParaRPr lang="ru-RU" sz="2000" dirty="0" smtClean="0"/>
            </a:p>
            <a:p>
              <a:r>
                <a:rPr lang="ru-RU" sz="2000" dirty="0" smtClean="0"/>
                <a:t>з </a:t>
              </a:r>
              <a:r>
                <a:rPr lang="ru-RU" sz="2000" dirty="0" err="1" smtClean="0"/>
                <a:t>трьох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точок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зору</a:t>
              </a:r>
              <a:r>
                <a:rPr lang="ru-RU" sz="2000" dirty="0" smtClean="0"/>
                <a:t>:</a:t>
              </a:r>
              <a:endParaRPr lang="ru-RU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4800" y="4038598"/>
              <a:ext cx="3657600" cy="116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ru-RU" sz="2000" dirty="0" smtClean="0"/>
                <a:t> </a:t>
              </a:r>
              <a:r>
                <a:rPr lang="ru-RU" sz="2000" dirty="0" err="1" smtClean="0"/>
                <a:t>акустичної</a:t>
              </a:r>
              <a:r>
                <a:rPr lang="ru-RU" sz="2000" dirty="0" smtClean="0"/>
                <a:t>;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2000" dirty="0" smtClean="0"/>
                <a:t> </a:t>
              </a:r>
              <a:r>
                <a:rPr lang="ru-RU" sz="2000" dirty="0" err="1" smtClean="0"/>
                <a:t>фізіологічної</a:t>
              </a:r>
              <a:r>
                <a:rPr lang="ru-RU" sz="2000" dirty="0" smtClean="0"/>
                <a:t>;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ru-RU" sz="2000" dirty="0" smtClean="0"/>
                <a:t> </a:t>
              </a:r>
              <a:r>
                <a:rPr lang="ru-RU" sz="2000" dirty="0" err="1" smtClean="0"/>
                <a:t>лінгвістичної</a:t>
              </a:r>
              <a:r>
                <a:rPr lang="ru-RU" sz="2000" dirty="0" smtClean="0"/>
                <a:t> (</a:t>
              </a:r>
              <a:r>
                <a:rPr lang="ru-RU" sz="2000" dirty="0" err="1" smtClean="0"/>
                <a:t>соціальної</a:t>
              </a:r>
              <a:r>
                <a:rPr lang="ru-RU" sz="2000" dirty="0" smtClean="0"/>
                <a:t>)</a:t>
              </a:r>
            </a:p>
          </p:txBody>
        </p:sp>
      </p:grpSp>
      <p:sp>
        <p:nvSpPr>
          <p:cNvPr id="31746" name="AutoShape 2" descr="&amp;Kcy;&amp;acy;&amp;rcy;&amp;tcy;&amp;icy;&amp;ncy;&amp;kcy;&amp;icy; &amp;pcy;&amp;ocy; &amp;zcy;&amp;acy;&amp;pcy;&amp;rcy;&amp;ocy;&amp;scy;&amp;ucy; &amp;zcy;&amp;vcy;&amp;u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&amp;Kcy;&amp;acy;&amp;rcy;&amp;tcy;&amp;icy;&amp;ncy;&amp;kcy;&amp;icy; &amp;pcy;&amp;ocy; &amp;zcy;&amp;acy;&amp;pcy;&amp;rcy;&amp;ocy;&amp;scy;&amp;ucy; &amp;zcy;&amp;vcy;&amp;ucy;&amp;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2" name="Picture 8" descr="&amp;Kcy;&amp;acy;&amp;rcy;&amp;tcy;&amp;icy;&amp;ncy;&amp;kcy;&amp;icy; &amp;pcy;&amp;ocy; &amp;zcy;&amp;acy;&amp;pcy;&amp;rcy;&amp;ocy;&amp;scy;&amp;ucy; &amp;zcy;&amp;vcy;&amp;ucy;&amp;kcy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0" y="4038600"/>
            <a:ext cx="2590800" cy="2283995"/>
          </a:xfrm>
          <a:prstGeom prst="rect">
            <a:avLst/>
          </a:prstGeom>
          <a:noFill/>
        </p:spPr>
      </p:pic>
      <p:pic>
        <p:nvPicPr>
          <p:cNvPr id="31754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4814118"/>
            <a:ext cx="4343400" cy="189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Фонетика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–"/>
            </a:pPr>
            <a:r>
              <a:rPr lang="vi-VN" sz="2400" b="1" dirty="0" smtClean="0"/>
              <a:t>Фоне́тика</a:t>
            </a:r>
            <a:r>
              <a:rPr lang="vi-VN" sz="2400" dirty="0" smtClean="0"/>
              <a:t>  — це розділ мовознавства, </a:t>
            </a:r>
            <a:r>
              <a:rPr lang="uk-UA" sz="2400" dirty="0" smtClean="0"/>
              <a:t>у</a:t>
            </a:r>
            <a:r>
              <a:rPr lang="vi-VN" sz="2400" dirty="0" smtClean="0"/>
              <a:t> якому вивчають звуковий склад мови. Об'єктом вивчення фонетики є звуки, їх властивості і функції, закономірності поєднання, фонетичні процеси, одиниці, засоби, ознаки.</a:t>
            </a:r>
            <a:endParaRPr lang="ru-RU" sz="2400" dirty="0"/>
          </a:p>
        </p:txBody>
      </p:sp>
      <p:pic>
        <p:nvPicPr>
          <p:cNvPr id="4" name="Picture 3" descr="0f58c7e1cc9b46eb8b0c158569c31294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3714750"/>
            <a:ext cx="52387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G:\4e5312ed18dd35bfd34fc4a9c21785a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6291"/>
            <a:ext cx="4522429" cy="35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Картинки по запросу грім\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Картинки по запросу грім\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Картинки по запросу грім\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Картинки по запросу грім\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Картинки по запросу грім\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2" descr="Картинки по запросу грім\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4" descr="Картинки по запросу грім\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16" descr="Картинки по запросу грім\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AutoShape 18" descr="Картинки по запросу грім\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7" name="Picture 19" descr="G:\345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244" y="0"/>
            <a:ext cx="4643756" cy="33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:\silniy_dozhd_1_650x410_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9295" cy="33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G:\depositphotos_3780382-stock-illustration-heart-with-cardiogra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295" y="3351114"/>
            <a:ext cx="4624705" cy="350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003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7537448" y="2523842"/>
            <a:ext cx="311151" cy="311151"/>
          </a:xfrm>
          <a:prstGeom prst="rect">
            <a:avLst/>
          </a:prstGeom>
        </p:spPr>
      </p:pic>
      <p:pic>
        <p:nvPicPr>
          <p:cNvPr id="2" name="015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524563" y="2595780"/>
            <a:ext cx="304800" cy="304800"/>
          </a:xfrm>
          <a:prstGeom prst="rect">
            <a:avLst/>
          </a:prstGeom>
        </p:spPr>
      </p:pic>
      <p:pic>
        <p:nvPicPr>
          <p:cNvPr id="3" name="001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9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069975" y="5928850"/>
            <a:ext cx="454588" cy="454588"/>
          </a:xfrm>
          <a:prstGeom prst="rect">
            <a:avLst/>
          </a:prstGeom>
        </p:spPr>
      </p:pic>
      <p:pic>
        <p:nvPicPr>
          <p:cNvPr id="13" name="0266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8001000" y="592623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56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2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1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3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45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</a:t>
            </a:r>
            <a:r>
              <a:rPr lang="uk-UA" dirty="0" err="1" smtClean="0"/>
              <a:t>сихоакустика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Коли ми чуємо слово "звук", одразу виникають асоціації, схожі до слів</a:t>
            </a:r>
            <a:r>
              <a:rPr lang="ru-RU" dirty="0" smtClean="0"/>
              <a:t>: </a:t>
            </a:r>
            <a:r>
              <a:rPr lang="uk-UA" dirty="0" smtClean="0"/>
              <a:t>музика,акустика,ноти,дзвін,пісня,грім та ін.</a:t>
            </a:r>
            <a:endParaRPr lang="ru-RU" dirty="0"/>
          </a:p>
        </p:txBody>
      </p:sp>
      <p:pic>
        <p:nvPicPr>
          <p:cNvPr id="4" name="Picture 3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3810000"/>
            <a:ext cx="6858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b="1" dirty="0" smtClean="0"/>
              <a:t>Футуризм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419600" cy="274320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Футуризм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— авангардний напрям у мистецтві, що розвинувся на початку 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XX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століття здебільшого в Італії та Росії й відстоював крайній формалізм, пропагував культ індивідуалізму, відкидав загальноприйняті мовні та поетично-мистецькі норми. 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футуризм-1024x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3962400" cy="2751460"/>
          </a:xfrm>
          <a:prstGeom prst="rect">
            <a:avLst/>
          </a:prstGeom>
        </p:spPr>
      </p:pic>
      <p:pic>
        <p:nvPicPr>
          <p:cNvPr id="5" name="Picture 4" descr="футуризм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733800"/>
            <a:ext cx="4866844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0386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Творцем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вважають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італійського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письменника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Філіппо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Марінетті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1909 року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опублікував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французькій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газеті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Фіґаро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«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Маніфест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футуризму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Трохи історії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Головне завдання нового </a:t>
            </a:r>
            <a:r>
              <a:rPr lang="ru-RU" dirty="0" err="1" smtClean="0"/>
              <a:t>напряму</a:t>
            </a:r>
            <a:r>
              <a:rPr lang="ru-RU" dirty="0" smtClean="0"/>
              <a:t> </a:t>
            </a:r>
            <a:r>
              <a:rPr lang="uk-UA" dirty="0" err="1" smtClean="0"/>
              <a:t>Філіппо</a:t>
            </a:r>
            <a:r>
              <a:rPr lang="uk-UA" dirty="0" smtClean="0"/>
              <a:t> </a:t>
            </a:r>
            <a:r>
              <a:rPr lang="ru-RU" dirty="0" err="1" smtClean="0"/>
              <a:t>Марінетті</a:t>
            </a:r>
            <a:r>
              <a:rPr lang="ru-RU" dirty="0" smtClean="0"/>
              <a:t> </a:t>
            </a:r>
            <a:r>
              <a:rPr lang="ru-RU" dirty="0" err="1" smtClean="0"/>
              <a:t>бачив</a:t>
            </a:r>
            <a:r>
              <a:rPr lang="ru-RU" dirty="0" smtClean="0"/>
              <a:t> у літературі, особливо в </a:t>
            </a:r>
            <a:r>
              <a:rPr lang="ru-RU" dirty="0" err="1" smtClean="0"/>
              <a:t>поезії</a:t>
            </a:r>
            <a:r>
              <a:rPr lang="ru-RU" dirty="0" smtClean="0"/>
              <a:t>. </a:t>
            </a:r>
          </a:p>
          <a:p>
            <a:pPr marL="0" indent="0">
              <a:buNone/>
            </a:pPr>
            <a:r>
              <a:rPr lang="ru-RU" dirty="0" smtClean="0"/>
              <a:t>Так званою «заумною мовою» треба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творити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звуки-слова, часто без жодного глузду</a:t>
            </a:r>
            <a:r>
              <a:rPr lang="ru-RU" sz="2000" dirty="0" smtClean="0"/>
              <a:t>. 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50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Ігор Стравінський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 </a:t>
            </a:r>
            <a:r>
              <a:rPr lang="uk-UA" sz="3800" dirty="0" smtClean="0"/>
              <a:t>Композитор іронічно </a:t>
            </a:r>
            <a:r>
              <a:rPr lang="uk-UA" sz="3800" dirty="0"/>
              <a:t>окреслив футуристичні експерименти як «</a:t>
            </a:r>
            <a:r>
              <a:rPr lang="uk-UA" sz="3800" dirty="0" smtClean="0"/>
              <a:t>склеювання, </a:t>
            </a:r>
            <a:r>
              <a:rPr lang="uk-UA" sz="3800" dirty="0"/>
              <a:t>фізіологічного вурчання, чмокання гумових присосок, кулеметної стрільби й інших… зображуваних і асоціативних шумів, які більше відповідають музичним імітаціям </a:t>
            </a:r>
            <a:r>
              <a:rPr lang="uk-UA" sz="3800" dirty="0" err="1"/>
              <a:t>м-ра</a:t>
            </a:r>
            <a:r>
              <a:rPr lang="uk-UA" sz="3800" dirty="0"/>
              <a:t> </a:t>
            </a:r>
            <a:r>
              <a:rPr lang="uk-UA" sz="3800" dirty="0" err="1"/>
              <a:t>Діснея</a:t>
            </a:r>
            <a:r>
              <a:rPr lang="uk-UA" sz="3800" dirty="0" smtClean="0"/>
              <a:t>».</a:t>
            </a:r>
            <a:endParaRPr lang="uk-UA" sz="3800" dirty="0"/>
          </a:p>
          <a:p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50809423"/>
              </p:ext>
            </p:extLst>
          </p:nvPr>
        </p:nvGraphicFramePr>
        <p:xfrm>
          <a:off x="11353800" y="838200"/>
          <a:ext cx="2133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</a:tblGrid>
              <a:tr h="22860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30993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1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uk-UA" dirty="0"/>
              <a:t>Футуризм в Україні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399" y="1224677"/>
            <a:ext cx="86868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</a:t>
            </a:r>
            <a:r>
              <a:rPr lang="ru-RU" sz="2300" dirty="0" err="1" smtClean="0"/>
              <a:t>Михайль</a:t>
            </a:r>
            <a:r>
              <a:rPr lang="ru-RU" sz="2300" dirty="0" smtClean="0"/>
              <a:t> </a:t>
            </a:r>
            <a:r>
              <a:rPr lang="ru-RU" sz="2300" dirty="0"/>
              <a:t>Семенко </a:t>
            </a:r>
            <a:r>
              <a:rPr lang="ru-RU" sz="2300" dirty="0" smtClean="0"/>
              <a:t> </a:t>
            </a:r>
            <a:r>
              <a:rPr lang="ru-RU" sz="2300" dirty="0"/>
              <a:t>- </a:t>
            </a:r>
            <a:r>
              <a:rPr lang="ru-RU" sz="2300" dirty="0" err="1"/>
              <a:t>лідер</a:t>
            </a:r>
            <a:r>
              <a:rPr lang="ru-RU" sz="2300" dirty="0"/>
              <a:t> </a:t>
            </a:r>
            <a:r>
              <a:rPr lang="ru-RU" sz="2300" dirty="0" err="1"/>
              <a:t>українського</a:t>
            </a:r>
            <a:r>
              <a:rPr lang="ru-RU" sz="2300" dirty="0"/>
              <a:t> футуризму. </a:t>
            </a:r>
            <a:r>
              <a:rPr lang="ru-RU" sz="2300" dirty="0" err="1"/>
              <a:t>Збірки</a:t>
            </a:r>
            <a:r>
              <a:rPr lang="ru-RU" sz="2300" dirty="0"/>
              <a:t> </a:t>
            </a:r>
            <a:r>
              <a:rPr lang="ru-RU" sz="2300" dirty="0" err="1"/>
              <a:t>поезій</a:t>
            </a:r>
            <a:r>
              <a:rPr lang="ru-RU" sz="2300" dirty="0"/>
              <a:t>: «</a:t>
            </a:r>
            <a:r>
              <a:rPr lang="en-US" sz="2300" dirty="0" err="1"/>
              <a:t>Prèlude</a:t>
            </a:r>
            <a:r>
              <a:rPr lang="en-US" sz="2300" dirty="0"/>
              <a:t>»</a:t>
            </a:r>
            <a:r>
              <a:rPr lang="ru-RU" sz="2300" dirty="0"/>
              <a:t> (1913) </a:t>
            </a:r>
            <a:r>
              <a:rPr lang="en-US" sz="2300" dirty="0"/>
              <a:t>, «</a:t>
            </a:r>
            <a:r>
              <a:rPr lang="ru-RU" sz="2300" dirty="0" err="1"/>
              <a:t>Дерзання</a:t>
            </a:r>
            <a:r>
              <a:rPr lang="ru-RU" sz="2300" dirty="0"/>
              <a:t>» і «</a:t>
            </a:r>
            <a:r>
              <a:rPr lang="ru-RU" sz="2300" dirty="0" err="1"/>
              <a:t>Кверофутуризм</a:t>
            </a:r>
            <a:r>
              <a:rPr lang="ru-RU" sz="2300" dirty="0"/>
              <a:t>»</a:t>
            </a:r>
            <a:r>
              <a:rPr lang="en-US" sz="2300" dirty="0"/>
              <a:t> </a:t>
            </a:r>
            <a:r>
              <a:rPr lang="uk-UA" sz="2300" dirty="0"/>
              <a:t>(</a:t>
            </a:r>
            <a:r>
              <a:rPr lang="en-US" sz="2300" dirty="0"/>
              <a:t>1914</a:t>
            </a:r>
            <a:r>
              <a:rPr lang="uk-UA" sz="2300" dirty="0"/>
              <a:t>)</a:t>
            </a:r>
            <a:r>
              <a:rPr lang="ru-RU" sz="2300" dirty="0"/>
              <a:t>. </a:t>
            </a:r>
            <a:r>
              <a:rPr lang="ru-RU" sz="2300" dirty="0" smtClean="0"/>
              <a:t> </a:t>
            </a:r>
          </a:p>
          <a:p>
            <a:r>
              <a:rPr lang="ru-RU" sz="2300" dirty="0" smtClean="0"/>
              <a:t>        </a:t>
            </a:r>
            <a:r>
              <a:rPr lang="ru-RU" sz="2300" dirty="0" err="1" smtClean="0"/>
              <a:t>Він</a:t>
            </a:r>
            <a:r>
              <a:rPr lang="ru-RU" sz="2300" dirty="0" smtClean="0"/>
              <a:t> </a:t>
            </a:r>
            <a:r>
              <a:rPr lang="ru-RU" sz="2300" dirty="0" err="1"/>
              <a:t>був</a:t>
            </a:r>
            <a:r>
              <a:rPr lang="ru-RU" sz="2300" dirty="0"/>
              <a:t> </a:t>
            </a:r>
            <a:r>
              <a:rPr lang="ru-RU" sz="2300" dirty="0" err="1"/>
              <a:t>засновником</a:t>
            </a:r>
            <a:r>
              <a:rPr lang="ru-RU" sz="2300" dirty="0"/>
              <a:t> низки </a:t>
            </a:r>
            <a:r>
              <a:rPr lang="ru-RU" sz="2300" dirty="0" err="1"/>
              <a:t>українських</a:t>
            </a:r>
            <a:r>
              <a:rPr lang="ru-RU" sz="2300" dirty="0"/>
              <a:t> </a:t>
            </a:r>
            <a:r>
              <a:rPr lang="ru-RU" sz="2300" dirty="0" err="1"/>
              <a:t>футуристичних</a:t>
            </a:r>
            <a:r>
              <a:rPr lang="ru-RU" sz="2300" dirty="0"/>
              <a:t> </a:t>
            </a:r>
            <a:r>
              <a:rPr lang="ru-RU" sz="2300" dirty="0" err="1"/>
              <a:t>угруповань</a:t>
            </a:r>
            <a:r>
              <a:rPr lang="ru-RU" sz="2300" dirty="0"/>
              <a:t> і </a:t>
            </a:r>
            <a:r>
              <a:rPr lang="ru-RU" sz="2300" dirty="0" err="1"/>
              <a:t>журналів</a:t>
            </a:r>
            <a:r>
              <a:rPr lang="ru-RU" sz="2300" dirty="0"/>
              <a:t>: «</a:t>
            </a:r>
            <a:r>
              <a:rPr lang="ru-RU" sz="2300" dirty="0" err="1"/>
              <a:t>Флямінґо</a:t>
            </a:r>
            <a:r>
              <a:rPr lang="ru-RU" sz="2300" dirty="0"/>
              <a:t>», «</a:t>
            </a:r>
            <a:r>
              <a:rPr lang="ru-RU" sz="2300" dirty="0" err="1"/>
              <a:t>Аспанфут</a:t>
            </a:r>
            <a:r>
              <a:rPr lang="ru-RU" sz="2300" dirty="0"/>
              <a:t>» у </a:t>
            </a:r>
            <a:r>
              <a:rPr lang="ru-RU" sz="2300" dirty="0" err="1"/>
              <a:t>Києві</a:t>
            </a:r>
            <a:r>
              <a:rPr lang="ru-RU" sz="2300" dirty="0"/>
              <a:t>, а </a:t>
            </a:r>
            <a:r>
              <a:rPr lang="ru-RU" sz="2300" dirty="0" err="1"/>
              <a:t>після</a:t>
            </a:r>
            <a:r>
              <a:rPr lang="ru-RU" sz="2300" dirty="0"/>
              <a:t> </a:t>
            </a:r>
            <a:r>
              <a:rPr lang="ru-RU" sz="2300" dirty="0" err="1"/>
              <a:t>переїзду</a:t>
            </a:r>
            <a:r>
              <a:rPr lang="ru-RU" sz="2300" dirty="0"/>
              <a:t> до </a:t>
            </a:r>
            <a:r>
              <a:rPr lang="ru-RU" sz="2300" dirty="0" err="1"/>
              <a:t>Харкова</a:t>
            </a:r>
            <a:r>
              <a:rPr lang="ru-RU" sz="2300" dirty="0"/>
              <a:t> журнал «Нова </a:t>
            </a:r>
            <a:r>
              <a:rPr lang="ru-RU" sz="2300" dirty="0" err="1"/>
              <a:t>ґенерація</a:t>
            </a:r>
            <a:r>
              <a:rPr lang="ru-RU" sz="2300" dirty="0"/>
              <a:t>». </a:t>
            </a:r>
            <a:endParaRPr lang="ru-RU" sz="2300" dirty="0" smtClean="0"/>
          </a:p>
          <a:p>
            <a:r>
              <a:rPr lang="ru-RU" sz="2300" dirty="0"/>
              <a:t> </a:t>
            </a:r>
            <a:r>
              <a:rPr lang="ru-RU" sz="2300" dirty="0" smtClean="0"/>
              <a:t>       </a:t>
            </a:r>
            <a:r>
              <a:rPr lang="ru-RU" sz="2300" dirty="0" err="1" smtClean="0"/>
              <a:t>Під</a:t>
            </a:r>
            <a:r>
              <a:rPr lang="ru-RU" sz="2300" dirty="0" smtClean="0"/>
              <a:t> </a:t>
            </a:r>
            <a:r>
              <a:rPr lang="ru-RU" sz="2300" dirty="0" err="1" smtClean="0"/>
              <a:t>тиском</a:t>
            </a:r>
            <a:r>
              <a:rPr lang="ru-RU" sz="2300" dirty="0" smtClean="0"/>
              <a:t> </a:t>
            </a:r>
            <a:r>
              <a:rPr lang="ru-RU" sz="2300" dirty="0"/>
              <a:t> </a:t>
            </a:r>
            <a:r>
              <a:rPr lang="ru-RU" sz="2300" dirty="0" err="1"/>
              <a:t>комуністичної</a:t>
            </a:r>
            <a:r>
              <a:rPr lang="ru-RU" sz="2300" dirty="0"/>
              <a:t> </a:t>
            </a:r>
            <a:r>
              <a:rPr lang="ru-RU" sz="2300" dirty="0" err="1"/>
              <a:t>ідеології</a:t>
            </a:r>
            <a:r>
              <a:rPr lang="ru-RU" sz="2300" dirty="0"/>
              <a:t> </a:t>
            </a:r>
            <a:r>
              <a:rPr lang="ru-RU" sz="2300" dirty="0" err="1" smtClean="0"/>
              <a:t>журнали</a:t>
            </a:r>
            <a:r>
              <a:rPr lang="ru-RU" sz="2300" dirty="0" smtClean="0"/>
              <a:t> </a:t>
            </a:r>
            <a:r>
              <a:rPr lang="ru-RU" sz="2300" dirty="0" err="1"/>
              <a:t>було</a:t>
            </a:r>
            <a:r>
              <a:rPr lang="ru-RU" sz="2300" dirty="0"/>
              <a:t> </a:t>
            </a:r>
            <a:r>
              <a:rPr lang="ru-RU" sz="2300" dirty="0" smtClean="0"/>
              <a:t>заборонено,  </a:t>
            </a:r>
            <a:r>
              <a:rPr lang="ru-RU" sz="2300" dirty="0" err="1" smtClean="0"/>
              <a:t>митця</a:t>
            </a:r>
            <a:r>
              <a:rPr lang="ru-RU" sz="2300" dirty="0" smtClean="0"/>
              <a:t> </a:t>
            </a:r>
            <a:r>
              <a:rPr lang="ru-RU" sz="2300" dirty="0" err="1" smtClean="0"/>
              <a:t>страчено</a:t>
            </a:r>
            <a:r>
              <a:rPr lang="ru-RU" sz="2300" dirty="0" smtClean="0"/>
              <a:t>…</a:t>
            </a:r>
            <a:endParaRPr lang="uk-UA" sz="2300" dirty="0"/>
          </a:p>
        </p:txBody>
      </p:sp>
      <p:pic>
        <p:nvPicPr>
          <p:cNvPr id="5" name="Picture 4" descr="wide_detail_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8380" y="3810000"/>
            <a:ext cx="6865620" cy="3048000"/>
          </a:xfrm>
          <a:prstGeom prst="rect">
            <a:avLst/>
          </a:prstGeom>
        </p:spPr>
      </p:pic>
      <p:pic>
        <p:nvPicPr>
          <p:cNvPr id="6" name="Picture 3" descr="180px-Семенко_М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810" y="3836670"/>
            <a:ext cx="2352754" cy="30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2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rgbClr val="D7F1FD"/>
      </a:lt1>
      <a:dk2>
        <a:srgbClr val="548DD4"/>
      </a:dk2>
      <a:lt2>
        <a:srgbClr val="E6E6E6"/>
      </a:lt2>
      <a:accent1>
        <a:srgbClr val="6699D7"/>
      </a:accent1>
      <a:accent2>
        <a:srgbClr val="D99694"/>
      </a:accent2>
      <a:accent3>
        <a:srgbClr val="98BAE4"/>
      </a:accent3>
      <a:accent4>
        <a:srgbClr val="9999FF"/>
      </a:accent4>
      <a:accent5>
        <a:srgbClr val="FEB2FF"/>
      </a:accent5>
      <a:accent6>
        <a:srgbClr val="FBD5B5"/>
      </a:accent6>
      <a:hlink>
        <a:srgbClr val="0C0C0C"/>
      </a:hlink>
      <a:folHlink>
        <a:srgbClr val="0C0C0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371</Words>
  <Application>Microsoft Office PowerPoint</Application>
  <PresentationFormat>On-screen Show (4:3)</PresentationFormat>
  <Paragraphs>83</Paragraphs>
  <Slides>18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Тема Office</vt:lpstr>
      <vt:lpstr>Звук у літературі</vt:lpstr>
      <vt:lpstr>Slide 2</vt:lpstr>
      <vt:lpstr>Фонетика</vt:lpstr>
      <vt:lpstr>Slide 4</vt:lpstr>
      <vt:lpstr>Психоакустика</vt:lpstr>
      <vt:lpstr>Футуризм </vt:lpstr>
      <vt:lpstr>Трохи історії</vt:lpstr>
      <vt:lpstr>Ігор Стравінський</vt:lpstr>
      <vt:lpstr>Футуризм в Україні</vt:lpstr>
      <vt:lpstr>Slide 10</vt:lpstr>
      <vt:lpstr>Кольори голосних звуків</vt:lpstr>
      <vt:lpstr>   Фонетичні засоби:  Асонанс-повторення голосних звуків. Алітерація-повторення приголосних звуків. Дисонанс-співзвуччя. Какофонія-немилозвучне сполучення звуків. </vt:lpstr>
      <vt:lpstr>Slide 13</vt:lpstr>
      <vt:lpstr>                    дим синій  чорний ди  м   пускають  бензин   чаду благать   кохать кахикать  життєдать  життєрух   життєбе-  нзин    авто  трам. *berceus – колискова (фр.)               </vt:lpstr>
      <vt:lpstr>Художній аналіз</vt:lpstr>
      <vt:lpstr>В степу</vt:lpstr>
      <vt:lpstr>"…про білі ночі. про рожевий сутінок..." 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в мові і літературі</dc:title>
  <dc:creator>Nastia</dc:creator>
  <cp:lastModifiedBy>Microsoft Office</cp:lastModifiedBy>
  <cp:revision>60</cp:revision>
  <dcterms:created xsi:type="dcterms:W3CDTF">2006-08-16T00:00:00Z</dcterms:created>
  <dcterms:modified xsi:type="dcterms:W3CDTF">2017-12-13T18:06:07Z</dcterms:modified>
</cp:coreProperties>
</file>