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6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9" r:id="rId13"/>
    <p:sldId id="270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27496C-0B58-44D3-83BD-35E2F18FB45F}" type="datetimeFigureOut">
              <a:rPr lang="uk-UA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51899B-91C7-4AE3-B62E-410FFB4481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815CAE-CCF1-4106-8675-5426740C049B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22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50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79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4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66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93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35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0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93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28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320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746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95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36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744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44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506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D67BA0-9F9B-41AB-A48A-2E9E9A186C1F}" type="datetimeFigureOut">
              <a:rPr lang="uk-UA" smtClean="0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924E05-A51B-4910-9B98-21372B47F5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2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google.com.ua/url?sa=i&amp;rct=j&amp;q=&amp;esrc=s&amp;frm=1&amp;source=images&amp;cd=&amp;cad=rja&amp;uact=8&amp;ved=0ahUKEwj48rjs06fXAhUQDuwKHSQVCAUQjRwIBw&amp;url=http://setmar.ru/zdorove/lechenie-s-pomoshhyu-zvukov&amp;psig=AOvVaw2avCZtLaETfA775LFIi1me&amp;ust=150997888215926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ua/url?sa=i&amp;rct=j&amp;q=&amp;esrc=s&amp;frm=1&amp;source=images&amp;cd=&amp;ved=0ahUKEwiE3ZWiq6fXAhUDGuwKHUqZBj0QjRwIBw&amp;url=http://unimed.zp.ua/2015/02/ultrazvukovaya-diagnostika-uzi-novye-metodiki-i-vozmozhnosti/&amp;psig=AOvVaw332mraJND99tIk3vfnmuIP&amp;ust=15099679793430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.ua/url?sa=i&amp;rct=j&amp;q=&amp;esrc=s&amp;frm=1&amp;source=images&amp;cd=&amp;cad=rja&amp;uact=8&amp;ved=0ahUKEwjgndn6q6fXAhUQIewKHXcRCngQjRwIBw&amp;url=http://med-beauty.com.ua/ru/ultrazvukovaya-hirurgiya&amp;psig=AOvVaw3b8soAPRMmZhH99Gk2pEWv&amp;ust=150996817565804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s://www.google.com.ua/url?sa=i&amp;rct=j&amp;q=&amp;esrc=s&amp;frm=1&amp;source=images&amp;cd=&amp;cad=rja&amp;uact=8&amp;ved=0ahUKEwjljbmHzafXAhWQ5qQKHbI-DcQQjRwIBw&amp;url=https://sunny7.ua/krasota/ukhod-za-telom-0/dlya-chego-ispolzuyut-ultrazvuk-v-kosmetologii&amp;psig=AOvVaw3FJo8egtZYVki5jKiougnk&amp;ust=15099769481716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frm=1&amp;source=images&amp;cd=&amp;cad=rja&amp;uact=8&amp;ved=0ahUKEwiN9OfszKfXAhXE26QKHR7VD-IQjRwIBw&amp;url=http://ladymadonna.ru/%D1%83%D0%BB%D1%8C%D1%82%D1%80%D0%B0%D1%84%D0%BE%D0%BD%D0%BE%D1%84%D0%BE%D1%80%D0%B5%D0%B7&amp;psig=AOvVaw3FJo8egtZYVki5jKiougnk&amp;ust=1509976948171644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www.google.com.ua/url?sa=i&amp;rct=j&amp;q=&amp;esrc=s&amp;frm=1&amp;source=images&amp;cd=&amp;cad=rja&amp;uact=8&amp;ved=0ahUKEwi49OrPzKfXAhWSIuwKHe0CB24QjRwIBw&amp;url=https://cosmetology-info.ru/2857/Ultrazvuk-v-kosmetologii/&amp;psig=AOvVaw3FJo8egtZYVki5jKiougnk&amp;ust=150997694817164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ua/url?sa=i&amp;rct=j&amp;q=&amp;esrc=s&amp;frm=1&amp;source=images&amp;cd=&amp;cad=rja&amp;uact=8&amp;ved=0ahUKEwi31LjZ0afXAhXHpKQKHSlTAIAQjRwIBw&amp;url=http://altarta.com/08_13/%D1%83-%D1%87%D0%BE%D0%BC%D1%83-%D0%BA%D0%BE%D1%80%D0%B8%D1%81%D1%82%D1%8C-%D1%83%D0%BB%D1%8C%D1%82%D1%80%D0%B0%D0%B7%D0%B2%D1%83%D0%BA%D0%BE%D0%B2%D0%BE%D0%B3%D0%BE-%D0%BC%D0%B0%D1%81%D0%B0%D0%B6/&amp;psig=AOvVaw2uASusreEi6qtQ7pruUfKV&amp;ust=150997831025542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47;&#1074;&#1091;&#1082;\IMG_4231.MOV" TargetMode="External"/><Relationship Id="rId1" Type="http://schemas.microsoft.com/office/2007/relationships/media" Target="file:///F:\&#1047;&#1074;&#1091;&#1082;\IMG_4231.MOV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.ua/url?sa=i&amp;rct=j&amp;q=&amp;esrc=s&amp;frm=1&amp;source=images&amp;cd=&amp;cad=rja&amp;uact=8&amp;ved=0ahUKEwiYlsqS_Z_XAhUMLewKHcAGBBgQjRwIBw&amp;url=https://ua.depositphotos.com/stock-photos/%D0%B2%D1%83%D1%85%D0%B0.html&amp;psig=AOvVaw0_UoHLW-hvWVOhbG2_1Jyu&amp;ust=150971505347617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.ua/url?sa=i&amp;rct=j&amp;q=&amp;esrc=s&amp;frm=1&amp;source=images&amp;cd=&amp;cad=rja&amp;uact=8&amp;ved=0ahUKEwi0yv_giaDXAhXQ_KQKHWldBXIQjRwIBw&amp;url=http://svistelki.ru/dobavlyaem-zvuk-na-deystviya-polzovatelya-na-stranitse/&amp;psig=AOvVaw0L8J9IAXf8iw_Lrt1mGWaZ&amp;ust=15097184361275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ua/url?sa=i&amp;rct=j&amp;q=&amp;esrc=s&amp;frm=1&amp;source=images&amp;cd=&amp;cad=rja&amp;uact=8&amp;ved=0ahUKEwjW3765iafXAhUM_qQKHTwgBJgQjRwIBw&amp;url=http://grefi.com.ua/tibetskie-poyushchie-chashi/&amp;psig=AOvVaw1jDTZk4pOW7IMDMSuXGiEd&amp;ust=15099580855536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.ua/url?sa=i&amp;rct=j&amp;q=&amp;esrc=s&amp;frm=1&amp;source=images&amp;cd=&amp;ved=0ahUKEwjJzIzKiafXAhXRqKQKHVLbCVIQjRwIBw&amp;url=http://valtasar.ru/pojushie-chashi&amp;psig=AOvVaw1jDTZk4pOW7IMDMSuXGiEd&amp;ust=150995808555369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ua/url?sa=i&amp;rct=j&amp;q=&amp;esrc=s&amp;frm=1&amp;source=images&amp;cd=&amp;cad=rja&amp;uact=8&amp;ved=&amp;url=http://www.liveinternet.ru/users/4341565/rubric/3282180/&amp;psig=AOvVaw2vrFApLhHXuri1caNb08tk&amp;ust=150996001124516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frm=1&amp;source=images&amp;cd=&amp;cad=rja&amp;uact=8&amp;ved=0ahUKEwjM2pLOk6fXAhUL16QKHbzJDhYQjRwIBw&amp;url=http://www.neboleem.net/stomatolog.php&amp;psig=AOvVaw2EIdWkN2zb0DMuvhB9DAZK&amp;ust=15099615229689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newsroom.kh.ua/news/spa-massazh-v-harkove-preimushchestva-i-ceny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ua/url?sa=i&amp;rct=j&amp;q=&amp;esrc=s&amp;frm=1&amp;source=images&amp;cd=&amp;cad=rja&amp;uact=8&amp;ved=0ahUKEwjK_tX8pKfXAhWBzqQKHbGrCnYQjRwIBw&amp;url=http://zdorovia.com.ua/astmabronhit/4807spiv-vryatue-vid-riznomanitnih-zahvoryuvan.html&amp;psig=AOvVaw2xcAx-XRBr85Rm4o3KUALY&amp;ust=15099663048881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ua/url?sa=i&amp;rct=j&amp;q=&amp;esrc=s&amp;frm=1&amp;source=images&amp;cd=&amp;cad=rja&amp;uact=8&amp;ved=0ahUKEwj6qJ3JpafXAhXJIuwKHRw4D-AQjRwIBw&amp;url=http://vzhovkvi.com/cikavo/shum-smertelnoe-oruzhie.html&amp;psig=AOvVaw35846Dr0_YkWsNSQUa6Zb_&amp;ust=150996644918208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ua/url?sa=i&amp;rct=j&amp;q=&amp;esrc=s&amp;frm=1&amp;source=images&amp;cd=&amp;cad=rja&amp;uact=8&amp;ved=0ahUKEwja-pDwqqfXAhVHqKQKHeX_BnsQjRwIBw&amp;url=http://polzovred.ru/prochee/vreden-li-ultrazvuk-dlya-cheloveka.html&amp;psig=AOvVaw0uUlmUrLM8dWyYlMug8OHN&amp;ust=150996787803279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Результат пошуку зображень за запитом &quot;звук у медицині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10" y="714356"/>
            <a:ext cx="7500990" cy="357187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 у</a:t>
            </a:r>
            <a:r>
              <a:rPr lang="uk-UA" sz="7200" dirty="0" smtClean="0"/>
              <a:t> </a:t>
            </a:r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медицині</a:t>
            </a:r>
            <a:r>
              <a:rPr lang="uk-UA" sz="7200" dirty="0" smtClean="0"/>
              <a:t>.    </a:t>
            </a:r>
            <a:br>
              <a:rPr lang="uk-UA" sz="7200" dirty="0" smtClean="0"/>
            </a:br>
            <a:r>
              <a:rPr lang="uk-UA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Звукотерапія</a:t>
            </a:r>
            <a:r>
              <a:rPr lang="uk-UA" sz="7200" dirty="0" smtClean="0">
                <a:solidFill>
                  <a:schemeClr val="bg1"/>
                </a:solidFill>
              </a:rPr>
              <a:t/>
            </a:r>
            <a:br>
              <a:rPr lang="uk-UA" sz="7200" dirty="0" smtClean="0">
                <a:solidFill>
                  <a:schemeClr val="bg1"/>
                </a:solidFill>
              </a:rPr>
            </a:br>
            <a:endParaRPr lang="uk-UA" sz="72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655982" y="4857760"/>
            <a:ext cx="6215074" cy="2000240"/>
          </a:xfrm>
          <a:prstGeom prst="rect">
            <a:avLst/>
          </a:prstGeom>
        </p:spPr>
        <p:txBody>
          <a:bodyPr anchor="b"/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Виконали: </a:t>
            </a:r>
          </a:p>
          <a:p>
            <a:pPr marL="484632" algn="r" fontAlgn="auto">
              <a:spcAft>
                <a:spcPts val="0"/>
              </a:spcAft>
              <a:defRPr/>
            </a:pPr>
            <a:r>
              <a:rPr lang="uk-UA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Нгуен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Тіен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Владислава та</a:t>
            </a:r>
          </a:p>
          <a:p>
            <a:pPr marL="484632" algn="r" fontAlgn="auto">
              <a:spcAft>
                <a:spcPts val="0"/>
              </a:spcAft>
              <a:defRPr/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Івасюк Валерія 9-А клас</a:t>
            </a:r>
            <a:r>
              <a:rPr lang="uk-UA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uk-UA" sz="2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klasichna-muzika-n-zhna-melod-y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51872" y="4328314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67494"/>
            <a:ext cx="4614866" cy="13990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Ультразвук у медицині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6826" y="1666526"/>
            <a:ext cx="3727174" cy="5191474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cap="all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У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практичній</a:t>
            </a:r>
            <a:r>
              <a:rPr lang="ru-RU" dirty="0" smtClean="0"/>
              <a:t> </a:t>
            </a:r>
            <a:r>
              <a:rPr lang="ru-RU" dirty="0" err="1" smtClean="0"/>
              <a:t>медицині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три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ультразвуку </a:t>
            </a:r>
            <a:r>
              <a:rPr lang="ru-RU" dirty="0" err="1" smtClean="0"/>
              <a:t>різних</a:t>
            </a:r>
            <a:r>
              <a:rPr lang="ru-RU" dirty="0" smtClean="0"/>
              <a:t> частот:</a:t>
            </a:r>
            <a:br>
              <a:rPr lang="ru-RU" dirty="0" smtClean="0"/>
            </a:br>
            <a:r>
              <a:rPr lang="ru-RU" dirty="0" smtClean="0"/>
              <a:t>1.Діагностичне.</a:t>
            </a:r>
            <a:br>
              <a:rPr lang="ru-RU" dirty="0" smtClean="0"/>
            </a:br>
            <a:r>
              <a:rPr lang="ru-RU" dirty="0" smtClean="0"/>
              <a:t>2.Терапевтичне.</a:t>
            </a:r>
            <a:br>
              <a:rPr lang="ru-RU" dirty="0" smtClean="0"/>
            </a:br>
            <a:r>
              <a:rPr lang="ru-RU" dirty="0" smtClean="0"/>
              <a:t>3.Хірургічне.</a:t>
            </a:r>
            <a:br>
              <a:rPr lang="ru-RU" dirty="0" smtClean="0"/>
            </a:b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</p:txBody>
      </p:sp>
      <p:pic>
        <p:nvPicPr>
          <p:cNvPr id="18434" name="Picture 2" descr="Результат пошуку зображень за запитом &quot;ультразвук в діагностиці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929058" cy="261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Результат пошуку зображень за запитом &quot;хірургічний ультразвук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794" y="3214686"/>
            <a:ext cx="493340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45484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Ультразвукове дослідження</a:t>
            </a:r>
            <a:b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вагітних</a:t>
            </a:r>
            <a:endParaRPr lang="uk-U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" y="1822589"/>
            <a:ext cx="3996773" cy="4849626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/>
              <a:t>       </a:t>
            </a:r>
            <a:r>
              <a:rPr lang="uk-UA" dirty="0" smtClean="0"/>
              <a:t>Деякі матусі вважають УЗД різновидом рентгенівського дослідження, дуже бояться отримати дозу опромінення і вважають, що УЗД при вагітності шкідливо. Однак ультразвук з рентгеном не має нічого спільного: плід досліджують за допомогою звукових хвиль високої частоти, нечутні для людського вуха.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</p:txBody>
      </p:sp>
      <p:pic>
        <p:nvPicPr>
          <p:cNvPr id="36866" name="Picture 2" descr="Результат пошуку зображень за запитом &quot;ультразвук вагітних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1430">
            <a:off x="5589464" y="1304735"/>
            <a:ext cx="3131244" cy="248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Результат пошуку зображень за запитом &quot;ультразвук вагітни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17947">
            <a:off x="5258054" y="3812375"/>
            <a:ext cx="3685641" cy="276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Результат пошуку зображень за запитом &quot;ультразвук в косметологии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8087">
            <a:off x="548139" y="4786186"/>
            <a:ext cx="3511912" cy="180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187" y="353595"/>
            <a:ext cx="6377940" cy="12930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Ультразвук в косметології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29724" y="1928812"/>
            <a:ext cx="5429250" cy="4929188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      Ультразвук  активно використовується у косметології та дозволяє домогтися гарних результатів в усуненні косметичних дефектів. Ультразвукові коливання регулюють тонус м'язів, викликають рефлекторне розширення судин, посилення капілярного кровопостачання, поліпшують венозний відтік крові.</a:t>
            </a:r>
            <a:endParaRPr lang="uk-UA" dirty="0"/>
          </a:p>
        </p:txBody>
      </p:sp>
      <p:pic>
        <p:nvPicPr>
          <p:cNvPr id="13314" name="Picture 2" descr="Результат пошуку зображень за запитом &quot;ультразвук в косметологии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2071">
            <a:off x="595458" y="1540669"/>
            <a:ext cx="3249736" cy="182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Результат пошуку зображень за запитом &quot;ультразвук в косметологии&quot;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22170">
            <a:off x="478645" y="3203130"/>
            <a:ext cx="3424674" cy="174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Ультразвуковий масаж</a:t>
            </a:r>
            <a:endParaRPr lang="uk-U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08" y="4289977"/>
            <a:ext cx="8472488" cy="242887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dirty="0" smtClean="0"/>
              <a:t>Також ультразвук відноситься до косметологічних процедур для обличчя і тіла.</a:t>
            </a:r>
            <a:r>
              <a:rPr lang="ru-RU" dirty="0" smtClean="0"/>
              <a:t> </a:t>
            </a:r>
            <a:r>
              <a:rPr lang="ru-RU" dirty="0" err="1" smtClean="0"/>
              <a:t>Ультразвуковий</a:t>
            </a:r>
            <a:r>
              <a:rPr lang="ru-RU" dirty="0" smtClean="0"/>
              <a:t> </a:t>
            </a:r>
            <a:r>
              <a:rPr lang="ru-RU" dirty="0" err="1" smtClean="0"/>
              <a:t>масаж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прискорювати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хімічного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біологічного</a:t>
            </a:r>
            <a:r>
              <a:rPr lang="ru-RU" dirty="0" smtClean="0"/>
              <a:t> характеру в тканинах </a:t>
            </a:r>
            <a:r>
              <a:rPr lang="ru-RU" dirty="0" err="1" smtClean="0"/>
              <a:t>організму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посилювати</a:t>
            </a:r>
            <a:r>
              <a:rPr lang="ru-RU" dirty="0" smtClean="0"/>
              <a:t> </a:t>
            </a:r>
            <a:r>
              <a:rPr lang="ru-RU" dirty="0" err="1" smtClean="0"/>
              <a:t>циркуляцію</a:t>
            </a:r>
            <a:r>
              <a:rPr lang="ru-RU" dirty="0" smtClean="0"/>
              <a:t> </a:t>
            </a:r>
            <a:r>
              <a:rPr lang="ru-RU" dirty="0" err="1" smtClean="0"/>
              <a:t>крові.Тому</a:t>
            </a:r>
            <a:r>
              <a:rPr lang="ru-RU" dirty="0" smtClean="0"/>
              <a:t> </a:t>
            </a:r>
            <a:r>
              <a:rPr lang="ru-RU" dirty="0" err="1" smtClean="0"/>
              <a:t>ультразвуковий</a:t>
            </a:r>
            <a:r>
              <a:rPr lang="ru-RU" dirty="0" smtClean="0"/>
              <a:t> </a:t>
            </a:r>
            <a:r>
              <a:rPr lang="ru-RU" dirty="0" err="1" smtClean="0"/>
              <a:t>масаж</a:t>
            </a:r>
            <a:r>
              <a:rPr lang="ru-RU" dirty="0" smtClean="0"/>
              <a:t> активно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в </a:t>
            </a:r>
            <a:r>
              <a:rPr lang="ru-RU" dirty="0" err="1" smtClean="0"/>
              <a:t>боротьбі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целюлітом</a:t>
            </a:r>
            <a:r>
              <a:rPr lang="ru-RU" dirty="0" smtClean="0"/>
              <a:t> .</a:t>
            </a:r>
            <a:endParaRPr lang="uk-UA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</p:txBody>
      </p:sp>
      <p:pic>
        <p:nvPicPr>
          <p:cNvPr id="12290" name="Picture 2" descr="Результат пошуку зображень за запитом &quot;ультразвуковий масаж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285875"/>
            <a:ext cx="592931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G_423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90869" y="0"/>
            <a:ext cx="692757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972452" cy="101836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ПЛАН ПРОЕКТУ: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5168900"/>
          </a:xfrm>
        </p:spPr>
        <p:txBody>
          <a:bodyPr>
            <a:normAutofit/>
          </a:bodyPr>
          <a:lstStyle/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1.Звукотерапія.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2.Дія звуку на організм людини. 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3. Тибетська медицина. Лікування органів.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4. Вплив звуку на здоров</a:t>
            </a:r>
            <a:r>
              <a:rPr lang="en-US" dirty="0" smtClean="0"/>
              <a:t>’</a:t>
            </a:r>
            <a:r>
              <a:rPr lang="uk-UA" dirty="0" smtClean="0"/>
              <a:t>я людини.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5. Співати корисно для здоров</a:t>
            </a:r>
            <a:r>
              <a:rPr lang="en-US" dirty="0" smtClean="0"/>
              <a:t>’</a:t>
            </a:r>
            <a:r>
              <a:rPr lang="uk-UA" dirty="0" smtClean="0"/>
              <a:t>я 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6. Нова методика. Що таке ультразвук.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7. Ультразвук в медицині. Ультразвукове дослідження вагітних.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8. Ультразвук в косметології.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9. Відео пояснення від спеціаліста УЗД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Мета: Дослідити різні методи застосування звуку в медицині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226" y="964096"/>
            <a:ext cx="8170587" cy="3036404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uk-UA" sz="2800" dirty="0" smtClean="0"/>
              <a:t>З</a:t>
            </a:r>
            <a:r>
              <a:rPr lang="ru-RU" sz="2800" dirty="0" err="1" smtClean="0"/>
              <a:t>вукотерапія</a:t>
            </a:r>
            <a:r>
              <a:rPr lang="ru-RU" sz="2800" dirty="0" smtClean="0"/>
              <a:t> </a:t>
            </a:r>
            <a:r>
              <a:rPr lang="ru-RU" sz="2800" dirty="0" err="1" smtClean="0"/>
              <a:t>вважається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окремим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напрямком</a:t>
            </a:r>
            <a:r>
              <a:rPr lang="ru-RU" sz="2800" dirty="0" smtClean="0"/>
              <a:t> у </a:t>
            </a:r>
            <a:r>
              <a:rPr lang="ru-RU" sz="2800" dirty="0" err="1" smtClean="0"/>
              <a:t>медицині</a:t>
            </a:r>
            <a:r>
              <a:rPr lang="ru-RU" sz="2800" dirty="0" smtClean="0"/>
              <a:t>, </a:t>
            </a:r>
            <a:r>
              <a:rPr lang="ru-RU" sz="2800" dirty="0" err="1" smtClean="0"/>
              <a:t>хоча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й </a:t>
            </a:r>
            <a:r>
              <a:rPr lang="ru-RU" sz="2800" dirty="0" err="1" smtClean="0"/>
              <a:t>малодослідженим</a:t>
            </a:r>
            <a:r>
              <a:rPr lang="ru-RU" sz="2800" dirty="0" smtClean="0"/>
              <a:t>.</a:t>
            </a:r>
          </a:p>
          <a:p>
            <a:r>
              <a:rPr lang="ru-RU" sz="2400" dirty="0" smtClean="0"/>
              <a:t> </a:t>
            </a:r>
          </a:p>
          <a:p>
            <a:r>
              <a:rPr lang="uk-UA" dirty="0" smtClean="0"/>
              <a:t> </a:t>
            </a:r>
          </a:p>
        </p:txBody>
      </p:sp>
      <p:sp>
        <p:nvSpPr>
          <p:cNvPr id="16387" name="AutoShape 2" descr="Результат пошуку зображень за запитом &quot;зву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imes New Roman" pitchFamily="18" charset="0"/>
            </a:endParaRPr>
          </a:p>
        </p:txBody>
      </p:sp>
      <p:sp>
        <p:nvSpPr>
          <p:cNvPr id="16388" name="AutoShape 4" descr="Результат пошуку зображень за запитом &quot;зву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imes New Roman" pitchFamily="18" charset="0"/>
            </a:endParaRPr>
          </a:p>
        </p:txBody>
      </p:sp>
      <p:pic>
        <p:nvPicPr>
          <p:cNvPr id="20486" name="Picture 6" descr="Результат пошуку зображень за запитом &quot;зву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3520"/>
            <a:ext cx="6929486" cy="418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33461" y="7937"/>
            <a:ext cx="4453352" cy="891411"/>
          </a:xfrm>
        </p:spPr>
        <p:txBody>
          <a:bodyPr>
            <a:normAutofit/>
          </a:bodyPr>
          <a:lstStyle/>
          <a:p>
            <a:r>
              <a:rPr lang="uk-UA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Звукотерапія</a:t>
            </a:r>
            <a:endParaRPr lang="uk-UA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6478" y="1038559"/>
            <a:ext cx="6500812" cy="5143500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uk-UA" dirty="0" smtClean="0"/>
          </a:p>
        </p:txBody>
      </p:sp>
      <p:pic>
        <p:nvPicPr>
          <p:cNvPr id="1026" name="Picture 2" descr="Результат пошуку зображень за запитом &quot;вухо анімація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264320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797948" y="1743878"/>
            <a:ext cx="58578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</a:rPr>
              <a:t>програвання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музики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утворюються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невидимі</a:t>
            </a:r>
            <a:r>
              <a:rPr lang="ru-RU" sz="2000" dirty="0">
                <a:latin typeface="Times New Roman" pitchFamily="18" charset="0"/>
              </a:rPr>
              <a:t> для ока </a:t>
            </a:r>
            <a:r>
              <a:rPr lang="ru-RU" sz="2000" dirty="0" err="1">
                <a:latin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частотні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коливання</a:t>
            </a:r>
            <a:r>
              <a:rPr lang="ru-RU" sz="2000" dirty="0">
                <a:latin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</a:rPr>
              <a:t>Виникаючі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вібрації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своєрідно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впливають</a:t>
            </a:r>
            <a:r>
              <a:rPr lang="ru-RU" sz="2000" dirty="0">
                <a:latin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</a:rPr>
              <a:t>внутрішні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органи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примушувати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працювати</a:t>
            </a:r>
            <a:r>
              <a:rPr lang="ru-RU" sz="2000" dirty="0">
                <a:latin typeface="Times New Roman" pitchFamily="18" charset="0"/>
              </a:rPr>
              <a:t> практично </a:t>
            </a:r>
            <a:r>
              <a:rPr lang="ru-RU" sz="2000" dirty="0" err="1">
                <a:latin typeface="Times New Roman" pitchFamily="18" charset="0"/>
              </a:rPr>
              <a:t>всі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механізми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вищої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нервової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</a:rPr>
              <a:t>Реакції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викликані</a:t>
            </a:r>
            <a:r>
              <a:rPr lang="ru-RU" sz="2000" dirty="0">
                <a:latin typeface="Times New Roman" pitchFamily="18" charset="0"/>
              </a:rPr>
              <a:t> звуком, позитивно </a:t>
            </a:r>
            <a:r>
              <a:rPr lang="ru-RU" sz="2000" dirty="0" err="1">
                <a:latin typeface="Times New Roman" pitchFamily="18" charset="0"/>
              </a:rPr>
              <a:t>впливають</a:t>
            </a:r>
            <a:r>
              <a:rPr lang="ru-RU" sz="2000" dirty="0">
                <a:latin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</a:rPr>
              <a:t>здоров'я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</a:rPr>
              <a:t>результаті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одужує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набагато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швидше</a:t>
            </a:r>
            <a:r>
              <a:rPr lang="ru-RU" sz="2000" dirty="0">
                <a:latin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endParaRPr lang="uk-UA" sz="20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" y="4549775"/>
            <a:ext cx="52149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dirty="0">
                <a:latin typeface="Times New Roman" pitchFamily="18" charset="0"/>
              </a:rPr>
              <a:t>Ф</a:t>
            </a:r>
            <a:r>
              <a:rPr lang="ru-RU" sz="2000" dirty="0" err="1">
                <a:latin typeface="Times New Roman" pitchFamily="18" charset="0"/>
              </a:rPr>
              <a:t>ахівці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впевнені</a:t>
            </a:r>
            <a:r>
              <a:rPr lang="ru-RU" sz="2000" dirty="0">
                <a:latin typeface="Times New Roman" pitchFamily="18" charset="0"/>
              </a:rPr>
              <a:t> в тому, </a:t>
            </a:r>
            <a:r>
              <a:rPr lang="ru-RU" sz="2000" dirty="0" err="1">
                <a:latin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</a:rPr>
              <a:t> конкретна нота позитивно </a:t>
            </a:r>
            <a:r>
              <a:rPr lang="ru-RU" sz="2000" dirty="0" err="1">
                <a:latin typeface="Times New Roman" pitchFamily="18" charset="0"/>
              </a:rPr>
              <a:t>впливає</a:t>
            </a:r>
            <a:r>
              <a:rPr lang="ru-RU" sz="2000" dirty="0">
                <a:latin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</a:rPr>
              <a:t>певний</a:t>
            </a:r>
            <a:r>
              <a:rPr lang="ru-RU" sz="2000" dirty="0">
                <a:latin typeface="Times New Roman" pitchFamily="18" charset="0"/>
              </a:rPr>
              <a:t> орган </a:t>
            </a:r>
            <a:r>
              <a:rPr lang="ru-RU" sz="2000" dirty="0" err="1">
                <a:latin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допомагає</a:t>
            </a:r>
            <a:r>
              <a:rPr lang="ru-RU" sz="2000" dirty="0">
                <a:latin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</a:rPr>
              <a:t>лікуванні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конкретної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хвороби</a:t>
            </a:r>
            <a:r>
              <a:rPr lang="ru-RU" sz="2000" dirty="0">
                <a:latin typeface="Times New Roman" pitchFamily="18" charset="0"/>
              </a:rPr>
              <a:t>. Ось, </a:t>
            </a:r>
            <a:r>
              <a:rPr lang="ru-RU" sz="2000" dirty="0" err="1">
                <a:latin typeface="Times New Roman" pitchFamily="18" charset="0"/>
              </a:rPr>
              <a:t>наприклад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верхня</a:t>
            </a:r>
            <a:r>
              <a:rPr lang="ru-RU" sz="2000" dirty="0">
                <a:latin typeface="Times New Roman" pitchFamily="18" charset="0"/>
              </a:rPr>
              <a:t> частота </a:t>
            </a:r>
            <a:r>
              <a:rPr lang="ru-RU" sz="2000" dirty="0" err="1">
                <a:latin typeface="Times New Roman" pitchFamily="18" charset="0"/>
              </a:rPr>
              <a:t>ноти</a:t>
            </a:r>
            <a:r>
              <a:rPr lang="ru-RU" sz="2000" dirty="0">
                <a:latin typeface="Times New Roman" pitchFamily="18" charset="0"/>
              </a:rPr>
              <a:t> Фа </a:t>
            </a:r>
            <a:r>
              <a:rPr lang="ru-RU" sz="2000" dirty="0" err="1">
                <a:latin typeface="Times New Roman" pitchFamily="18" charset="0"/>
              </a:rPr>
              <a:t>сприяє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швидкому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виведенню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токсичних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речовин</a:t>
            </a:r>
            <a:r>
              <a:rPr lang="ru-RU" sz="2000" dirty="0">
                <a:latin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</a:rPr>
            </a:br>
            <a:endParaRPr lang="uk-UA" sz="2000" dirty="0">
              <a:latin typeface="Times New Roman" pitchFamily="18" charset="0"/>
            </a:endParaRPr>
          </a:p>
        </p:txBody>
      </p:sp>
      <p:pic>
        <p:nvPicPr>
          <p:cNvPr id="1034" name="Picture 10" descr="Результат пошуку зображень за запитом &quot;звук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572008"/>
            <a:ext cx="3429024" cy="207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18615" y="116555"/>
            <a:ext cx="5348246" cy="1503846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Дія звуку на організм людини</a:t>
            </a:r>
            <a:endParaRPr lang="uk-UA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277" y="397565"/>
            <a:ext cx="3852035" cy="150865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    </a:t>
            </a:r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Тибетська        медицина</a:t>
            </a:r>
            <a:endParaRPr lang="uk-U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4572000" cy="4786312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У </a:t>
            </a:r>
            <a:r>
              <a:rPr lang="ru-RU" dirty="0" err="1" smtClean="0"/>
              <a:t>тибетській</a:t>
            </a:r>
            <a:r>
              <a:rPr lang="ru-RU" dirty="0" smtClean="0"/>
              <a:t> </a:t>
            </a:r>
            <a:r>
              <a:rPr lang="ru-RU" dirty="0" err="1" smtClean="0"/>
              <a:t>медицині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поєднувати</a:t>
            </a:r>
            <a:r>
              <a:rPr lang="ru-RU" dirty="0" smtClean="0"/>
              <a:t> </a:t>
            </a:r>
            <a:r>
              <a:rPr lang="ru-RU" dirty="0" err="1" smtClean="0"/>
              <a:t>звукотерапію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масажем</a:t>
            </a:r>
            <a:r>
              <a:rPr lang="ru-RU" dirty="0" smtClean="0"/>
              <a:t>. </a:t>
            </a: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методу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почали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тибетські</a:t>
            </a:r>
            <a:r>
              <a:rPr lang="ru-RU" dirty="0" smtClean="0"/>
              <a:t> «</a:t>
            </a:r>
            <a:r>
              <a:rPr lang="ru-RU" dirty="0" err="1" smtClean="0"/>
              <a:t>співаючі</a:t>
            </a:r>
            <a:r>
              <a:rPr lang="ru-RU" dirty="0" smtClean="0"/>
              <a:t>» </a:t>
            </a:r>
            <a:r>
              <a:rPr lang="ru-RU" dirty="0" err="1" smtClean="0"/>
              <a:t>чаші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чаші</a:t>
            </a:r>
            <a:r>
              <a:rPr lang="ru-RU" dirty="0" smtClean="0"/>
              <a:t> </a:t>
            </a:r>
            <a:r>
              <a:rPr lang="ru-RU" dirty="0" err="1" smtClean="0"/>
              <a:t>виготовляються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сплавів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вони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Тибеті</a:t>
            </a:r>
            <a:r>
              <a:rPr lang="ru-RU" dirty="0" smtClean="0"/>
              <a:t> для </a:t>
            </a:r>
            <a:r>
              <a:rPr lang="ru-RU" dirty="0" err="1" smtClean="0"/>
              <a:t>медитацій</a:t>
            </a:r>
            <a:r>
              <a:rPr lang="ru-RU" dirty="0" smtClean="0"/>
              <a:t>,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дивовижні</a:t>
            </a:r>
            <a:r>
              <a:rPr lang="ru-RU" dirty="0" smtClean="0"/>
              <a:t> звуки,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почути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endParaRPr lang="uk-UA" dirty="0"/>
          </a:p>
        </p:txBody>
      </p:sp>
      <p:sp>
        <p:nvSpPr>
          <p:cNvPr id="18435" name="AutoShape 2" descr="Результат пошуку зображень за запитом &quot;тибетские чаши лечение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imes New Roman" pitchFamily="18" charset="0"/>
            </a:endParaRPr>
          </a:p>
        </p:txBody>
      </p:sp>
      <p:sp>
        <p:nvSpPr>
          <p:cNvPr id="18436" name="AutoShape 4" descr="Результат пошуку зображень за запитом &quot;тибетские чаши лечение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imes New Roman" pitchFamily="18" charset="0"/>
            </a:endParaRPr>
          </a:p>
        </p:txBody>
      </p:sp>
      <p:sp>
        <p:nvSpPr>
          <p:cNvPr id="18437" name="AutoShape 6" descr="Результат пошуку зображень за запитом &quot;тибетские чаши лечение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imes New Roman" pitchFamily="18" charset="0"/>
            </a:endParaRPr>
          </a:p>
        </p:txBody>
      </p:sp>
      <p:pic>
        <p:nvPicPr>
          <p:cNvPr id="23560" name="Picture 8" descr="Результат пошуку зображень за запитом &quot;тибетские чаши лечение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4071966" cy="283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Результат пошуку зображень за запитом &quot;тибетские чаши лечение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357694"/>
            <a:ext cx="3857652" cy="228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4525963"/>
            <a:ext cx="8072437" cy="2332037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При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«</a:t>
            </a:r>
            <a:r>
              <a:rPr lang="ru-RU" dirty="0" err="1" smtClean="0"/>
              <a:t>співаючих</a:t>
            </a:r>
            <a:r>
              <a:rPr lang="ru-RU" dirty="0" smtClean="0"/>
              <a:t>» чаш,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встановлюють</a:t>
            </a:r>
            <a:r>
              <a:rPr lang="ru-RU" dirty="0" smtClean="0"/>
              <a:t> на хворого, а </a:t>
            </a:r>
            <a:r>
              <a:rPr lang="ru-RU" dirty="0" err="1" smtClean="0"/>
              <a:t>потім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соснових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палісандрових</a:t>
            </a:r>
            <a:r>
              <a:rPr lang="ru-RU" dirty="0" smtClean="0"/>
              <a:t> </a:t>
            </a:r>
            <a:r>
              <a:rPr lang="ru-RU" dirty="0" err="1" smtClean="0"/>
              <a:t>паличок</a:t>
            </a:r>
            <a:r>
              <a:rPr lang="ru-RU" dirty="0" smtClean="0"/>
              <a:t> </a:t>
            </a:r>
            <a:r>
              <a:rPr lang="ru-RU" dirty="0" err="1" smtClean="0"/>
              <a:t>намагаються</a:t>
            </a:r>
            <a:r>
              <a:rPr lang="ru-RU" dirty="0" smtClean="0"/>
              <a:t> </a:t>
            </a:r>
            <a:r>
              <a:rPr lang="ru-RU" dirty="0" err="1" smtClean="0"/>
              <a:t>витягти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звуки.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маніпуляції</a:t>
            </a:r>
            <a:r>
              <a:rPr lang="ru-RU" dirty="0" smtClean="0"/>
              <a:t> </a:t>
            </a:r>
            <a:r>
              <a:rPr lang="ru-RU" dirty="0" err="1" smtClean="0"/>
              <a:t>приводять</a:t>
            </a:r>
            <a:r>
              <a:rPr lang="ru-RU" dirty="0" smtClean="0"/>
              <a:t> до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вібрацій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ж </a:t>
            </a:r>
            <a:r>
              <a:rPr lang="ru-RU" dirty="0" err="1" smtClean="0"/>
              <a:t>вібрації</a:t>
            </a:r>
            <a:r>
              <a:rPr lang="ru-RU" dirty="0" smtClean="0"/>
              <a:t>, в свою </a:t>
            </a:r>
            <a:r>
              <a:rPr lang="ru-RU" dirty="0" err="1" smtClean="0"/>
              <a:t>чергу</a:t>
            </a:r>
            <a:r>
              <a:rPr lang="ru-RU" dirty="0" smtClean="0"/>
              <a:t>, через </a:t>
            </a:r>
            <a:r>
              <a:rPr lang="ru-RU" dirty="0" err="1" smtClean="0"/>
              <a:t>органи</a:t>
            </a:r>
            <a:r>
              <a:rPr lang="ru-RU" dirty="0" smtClean="0"/>
              <a:t> слуху </a:t>
            </a:r>
            <a:r>
              <a:rPr lang="ru-RU" dirty="0" err="1" smtClean="0"/>
              <a:t>діють</a:t>
            </a:r>
            <a:r>
              <a:rPr lang="ru-RU" dirty="0" smtClean="0"/>
              <a:t> на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пацієнта</a:t>
            </a:r>
            <a:r>
              <a:rPr lang="ru-RU" dirty="0" smtClean="0"/>
              <a:t>.</a:t>
            </a:r>
            <a:endParaRPr lang="uk-UA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dirty="0" smtClean="0"/>
              <a:t>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</p:txBody>
      </p:sp>
      <p:pic>
        <p:nvPicPr>
          <p:cNvPr id="22532" name="Picture 4" descr="Результат пошуку зображень за запитом &quot;тибетські чаші лікування гіф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7215238" cy="418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696" y="267494"/>
            <a:ext cx="7494104" cy="144699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Вплив звуку на здоров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  людини</a:t>
            </a:r>
            <a:endParaRPr lang="uk-U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21696" y="1643049"/>
            <a:ext cx="4522304" cy="5429263"/>
          </a:xfrm>
        </p:spPr>
        <p:txBody>
          <a:bodyPr>
            <a:normAutofit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   </a:t>
            </a:r>
            <a:r>
              <a:rPr lang="ru-RU" dirty="0" err="1" smtClean="0"/>
              <a:t>Позитивний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звукових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людей </a:t>
            </a:r>
            <a:r>
              <a:rPr lang="ru-RU" dirty="0" err="1" smtClean="0"/>
              <a:t>вже</a:t>
            </a:r>
            <a:r>
              <a:rPr lang="ru-RU" dirty="0" smtClean="0"/>
              <a:t> доведено </a:t>
            </a:r>
            <a:r>
              <a:rPr lang="ru-RU" dirty="0" err="1" smtClean="0"/>
              <a:t>науково</a:t>
            </a:r>
            <a:r>
              <a:rPr lang="ru-RU" dirty="0" smtClean="0"/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err="1" smtClean="0"/>
              <a:t>Музика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своєрідні</a:t>
            </a:r>
            <a:r>
              <a:rPr lang="ru-RU" dirty="0" smtClean="0"/>
              <a:t> </a:t>
            </a:r>
            <a:r>
              <a:rPr lang="ru-RU" dirty="0" err="1" smtClean="0"/>
              <a:t>ліки</a:t>
            </a:r>
            <a:r>
              <a:rPr lang="ru-RU" dirty="0" smtClean="0"/>
              <a:t>, а </a:t>
            </a:r>
            <a:r>
              <a:rPr lang="ru-RU" dirty="0" err="1" smtClean="0"/>
              <a:t>точніше-заспокійливе</a:t>
            </a:r>
            <a:r>
              <a:rPr lang="ru-RU" dirty="0" smtClean="0"/>
              <a:t>.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точно не </a:t>
            </a:r>
            <a:r>
              <a:rPr lang="ru-RU" dirty="0" err="1" smtClean="0"/>
              <a:t>встановлено</a:t>
            </a:r>
            <a:r>
              <a:rPr lang="ru-RU" dirty="0" smtClean="0"/>
              <a:t> яку </a:t>
            </a:r>
            <a:r>
              <a:rPr lang="ru-RU" dirty="0" err="1" smtClean="0"/>
              <a:t>музику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слухати.Кожен</a:t>
            </a:r>
            <a:r>
              <a:rPr lang="ru-RU" dirty="0" smtClean="0"/>
              <a:t> повинен </a:t>
            </a:r>
            <a:r>
              <a:rPr lang="ru-RU" dirty="0" err="1" smtClean="0"/>
              <a:t>вибрати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подобається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. При </a:t>
            </a:r>
            <a:r>
              <a:rPr lang="ru-RU" dirty="0" err="1" smtClean="0"/>
              <a:t>прослуховуванні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стежити</a:t>
            </a:r>
            <a:r>
              <a:rPr lang="ru-RU" dirty="0" smtClean="0"/>
              <a:t> за темпом </a:t>
            </a:r>
            <a:r>
              <a:rPr lang="ru-RU" dirty="0" err="1" smtClean="0"/>
              <a:t>композицій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ритмом </a:t>
            </a:r>
            <a:r>
              <a:rPr lang="ru-RU" dirty="0" err="1" smtClean="0"/>
              <a:t>і</a:t>
            </a:r>
            <a:r>
              <a:rPr lang="ru-RU" dirty="0" smtClean="0"/>
              <a:t> силою </a:t>
            </a:r>
            <a:r>
              <a:rPr lang="ru-RU" dirty="0" err="1" smtClean="0"/>
              <a:t>звучання</a:t>
            </a:r>
            <a:r>
              <a:rPr lang="ru-RU" dirty="0" smtClean="0"/>
              <a:t> - </a:t>
            </a:r>
            <a:r>
              <a:rPr lang="ru-RU" dirty="0" err="1" smtClean="0"/>
              <a:t>нічого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не повинно </a:t>
            </a:r>
            <a:r>
              <a:rPr lang="ru-RU" dirty="0" err="1" smtClean="0"/>
              <a:t>вносити</a:t>
            </a:r>
            <a:r>
              <a:rPr lang="ru-RU" dirty="0" smtClean="0"/>
              <a:t> негатив, </a:t>
            </a:r>
            <a:r>
              <a:rPr lang="ru-RU" dirty="0" err="1" smtClean="0"/>
              <a:t>музика</a:t>
            </a:r>
            <a:r>
              <a:rPr lang="ru-RU" dirty="0" smtClean="0"/>
              <a:t> повинна </a:t>
            </a:r>
            <a:r>
              <a:rPr lang="ru-RU" dirty="0" err="1" smtClean="0"/>
              <a:t>розслабляти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приносити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20483" name="AutoShape 2" descr="Результат пошуку зображень за запитом &quot;стоматолог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imes New Roman" pitchFamily="18" charset="0"/>
            </a:endParaRPr>
          </a:p>
        </p:txBody>
      </p:sp>
      <p:sp>
        <p:nvSpPr>
          <p:cNvPr id="20484" name="AutoShape 4" descr="Результат пошуку зображень за запитом &quot;стоматолог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imes New Roman" pitchFamily="18" charset="0"/>
            </a:endParaRPr>
          </a:p>
        </p:txBody>
      </p:sp>
      <p:sp>
        <p:nvSpPr>
          <p:cNvPr id="20485" name="AutoShape 6" descr="Результат пошуку зображень за запитом &quot;стоматолог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imes New Roman" pitchFamily="18" charset="0"/>
            </a:endParaRPr>
          </a:p>
        </p:txBody>
      </p:sp>
      <p:sp>
        <p:nvSpPr>
          <p:cNvPr id="20488" name="AutoShape 12" descr="Результат пошуку зображень за запитом &quot;стоматолог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imes New Roman" pitchFamily="18" charset="0"/>
            </a:endParaRPr>
          </a:p>
        </p:txBody>
      </p:sp>
      <p:sp>
        <p:nvSpPr>
          <p:cNvPr id="20489" name="AutoShape 14" descr="Результат пошуку зображень за запитом &quot;стоматолог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imes New Roman" pitchFamily="18" charset="0"/>
            </a:endParaRPr>
          </a:p>
        </p:txBody>
      </p:sp>
      <p:sp>
        <p:nvSpPr>
          <p:cNvPr id="20490" name="AutoShape 16" descr="Результат пошуку зображень за запитом &quot;стоматолог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Times New Roman" pitchFamily="18" charset="0"/>
            </a:endParaRPr>
          </a:p>
        </p:txBody>
      </p:sp>
      <p:pic>
        <p:nvPicPr>
          <p:cNvPr id="21522" name="Picture 18" descr="Результат пошуку зображень за запитом &quot;стоматолог&quot;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643050"/>
            <a:ext cx="409478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24" name="Picture 20" descr="Результат пошуку зображень за запитом &quot;спа массаж&quot;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071942"/>
            <a:ext cx="409218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184" y="240891"/>
            <a:ext cx="7972452" cy="14469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Співати корисно для здоров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7478" y="1687885"/>
            <a:ext cx="4880113" cy="2384044"/>
          </a:xfrm>
        </p:spPr>
        <p:txBody>
          <a:bodyPr>
            <a:normAutofit fontScale="4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800" dirty="0"/>
              <a:t> </a:t>
            </a:r>
            <a:r>
              <a:rPr lang="ru-RU" sz="3800" dirty="0" smtClean="0"/>
              <a:t>  </a:t>
            </a:r>
            <a:r>
              <a:rPr lang="ru-RU" sz="4400" dirty="0" err="1" smtClean="0"/>
              <a:t>Співати</a:t>
            </a:r>
            <a:r>
              <a:rPr lang="ru-RU" sz="4400" dirty="0" smtClean="0"/>
              <a:t> для себе </a:t>
            </a:r>
            <a:r>
              <a:rPr lang="ru-RU" sz="4400" dirty="0" err="1" smtClean="0"/>
              <a:t>можна</a:t>
            </a:r>
            <a:r>
              <a:rPr lang="ru-RU" sz="4400" dirty="0" smtClean="0"/>
              <a:t> той час, коли </a:t>
            </a:r>
            <a:r>
              <a:rPr lang="ru-RU" sz="4400" dirty="0" err="1" smtClean="0"/>
              <a:t>оточуючі</a:t>
            </a:r>
            <a:r>
              <a:rPr lang="ru-RU" sz="4400" dirty="0" smtClean="0"/>
              <a:t> звуки </a:t>
            </a:r>
            <a:r>
              <a:rPr lang="ru-RU" sz="4400" dirty="0" err="1" smtClean="0"/>
              <a:t>дуже</a:t>
            </a:r>
            <a:r>
              <a:rPr lang="ru-RU" sz="4400" dirty="0" smtClean="0"/>
              <a:t> сильно </a:t>
            </a:r>
            <a:r>
              <a:rPr lang="ru-RU" sz="4400" dirty="0" err="1" smtClean="0"/>
              <a:t>дратують</a:t>
            </a:r>
            <a:r>
              <a:rPr lang="ru-RU" sz="4400" dirty="0" smtClean="0"/>
              <a:t>, а </a:t>
            </a:r>
            <a:r>
              <a:rPr lang="ru-RU" sz="4400" dirty="0" err="1" smtClean="0"/>
              <a:t>позбутися</a:t>
            </a:r>
            <a:r>
              <a:rPr lang="ru-RU" sz="4400" dirty="0" smtClean="0"/>
              <a:t> </a:t>
            </a:r>
            <a:r>
              <a:rPr lang="ru-RU" sz="4400" dirty="0" err="1" smtClean="0"/>
              <a:t>від</a:t>
            </a:r>
            <a:r>
              <a:rPr lang="ru-RU" sz="4400" dirty="0" smtClean="0"/>
              <a:t> них не </a:t>
            </a:r>
            <a:r>
              <a:rPr lang="ru-RU" sz="4400" dirty="0" err="1" smtClean="0"/>
              <a:t>можна</a:t>
            </a:r>
            <a:r>
              <a:rPr lang="ru-RU" sz="4400" dirty="0" smtClean="0"/>
              <a:t>. А от </a:t>
            </a:r>
            <a:r>
              <a:rPr lang="ru-RU" sz="4400" dirty="0" err="1" smtClean="0"/>
              <a:t>свій</a:t>
            </a:r>
            <a:r>
              <a:rPr lang="ru-RU" sz="4400" dirty="0" smtClean="0"/>
              <a:t> </a:t>
            </a:r>
            <a:r>
              <a:rPr lang="ru-RU" sz="4400" dirty="0" err="1" smtClean="0"/>
              <a:t>власний</a:t>
            </a:r>
            <a:r>
              <a:rPr lang="ru-RU" sz="4400" dirty="0" smtClean="0"/>
              <a:t> голос, </a:t>
            </a:r>
            <a:r>
              <a:rPr lang="ru-RU" sz="4400" dirty="0" err="1" smtClean="0"/>
              <a:t>швидше</a:t>
            </a:r>
            <a:r>
              <a:rPr lang="ru-RU" sz="4400" dirty="0" smtClean="0"/>
              <a:t> за </a:t>
            </a:r>
            <a:r>
              <a:rPr lang="ru-RU" sz="4400" dirty="0" err="1" smtClean="0"/>
              <a:t>все,зможе</a:t>
            </a:r>
            <a:r>
              <a:rPr lang="ru-RU" sz="4400" dirty="0" smtClean="0"/>
              <a:t> </a:t>
            </a:r>
            <a:r>
              <a:rPr lang="ru-RU" sz="4400" dirty="0" err="1" smtClean="0"/>
              <a:t>трохи</a:t>
            </a:r>
            <a:r>
              <a:rPr lang="ru-RU" sz="4400" dirty="0" smtClean="0"/>
              <a:t> </a:t>
            </a:r>
            <a:r>
              <a:rPr lang="ru-RU" sz="4400" dirty="0" err="1" smtClean="0"/>
              <a:t>заспокоїти</a:t>
            </a:r>
            <a:r>
              <a:rPr lang="ru-RU" sz="4400" dirty="0" smtClean="0"/>
              <a:t>, особливо </a:t>
            </a:r>
            <a:r>
              <a:rPr lang="ru-RU" sz="4400" dirty="0" err="1" smtClean="0"/>
              <a:t>якщо</a:t>
            </a:r>
            <a:r>
              <a:rPr lang="ru-RU" sz="4400" dirty="0" smtClean="0"/>
              <a:t> з уст </a:t>
            </a:r>
            <a:r>
              <a:rPr lang="ru-RU" sz="4400" dirty="0" err="1" smtClean="0"/>
              <a:t>будуть</a:t>
            </a:r>
            <a:r>
              <a:rPr lang="ru-RU" sz="4400" dirty="0" smtClean="0"/>
              <a:t> </a:t>
            </a:r>
            <a:r>
              <a:rPr lang="ru-RU" sz="4400" dirty="0" err="1" smtClean="0"/>
              <a:t>линути</a:t>
            </a:r>
            <a:r>
              <a:rPr lang="ru-RU" sz="4400" dirty="0" smtClean="0"/>
              <a:t> звуки </a:t>
            </a:r>
            <a:r>
              <a:rPr lang="ru-RU" sz="4400" dirty="0" err="1" smtClean="0"/>
              <a:t>улюблених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пісень</a:t>
            </a:r>
            <a:r>
              <a:rPr lang="ru-RU" sz="4400" dirty="0" smtClean="0"/>
              <a:t> </a:t>
            </a:r>
            <a:r>
              <a:rPr lang="ru-RU" sz="4400" dirty="0" err="1" smtClean="0"/>
              <a:t>або</a:t>
            </a:r>
            <a:r>
              <a:rPr lang="ru-RU" sz="4400" dirty="0" smtClean="0"/>
              <a:t> просто </a:t>
            </a:r>
            <a:r>
              <a:rPr lang="ru-RU" sz="4400" dirty="0" err="1" smtClean="0"/>
              <a:t>музичних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мотивів</a:t>
            </a:r>
            <a:r>
              <a:rPr lang="ru-RU" sz="4400" dirty="0" smtClean="0"/>
              <a:t>.</a:t>
            </a:r>
            <a:r>
              <a:rPr lang="uk-UA" dirty="0" smtClean="0"/>
              <a:t>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3714750"/>
            <a:ext cx="5286375" cy="314325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3000" dirty="0">
                <a:latin typeface="+mn-lt"/>
                <a:cs typeface="+mn-cs"/>
              </a:rPr>
              <a:t/>
            </a:r>
            <a:br>
              <a:rPr lang="ru-RU" sz="3000" dirty="0">
                <a:latin typeface="+mn-lt"/>
                <a:cs typeface="+mn-cs"/>
              </a:rPr>
            </a:br>
            <a:r>
              <a:rPr lang="ru-RU" sz="3000" dirty="0">
                <a:latin typeface="+mn-lt"/>
                <a:cs typeface="+mn-cs"/>
              </a:rPr>
              <a:t/>
            </a:r>
            <a:br>
              <a:rPr lang="ru-RU" sz="3000" dirty="0">
                <a:latin typeface="+mn-lt"/>
                <a:cs typeface="+mn-cs"/>
              </a:rPr>
            </a:br>
            <a:r>
              <a:rPr lang="ru-RU" sz="3000" dirty="0">
                <a:latin typeface="+mn-lt"/>
                <a:cs typeface="+mn-cs"/>
              </a:rPr>
              <a:t>До </a:t>
            </a:r>
            <a:r>
              <a:rPr lang="ru-RU" sz="3000" dirty="0" err="1">
                <a:latin typeface="+mn-lt"/>
                <a:cs typeface="+mn-cs"/>
              </a:rPr>
              <a:t>речі</a:t>
            </a:r>
            <a:r>
              <a:rPr lang="ru-RU" sz="3000" dirty="0">
                <a:latin typeface="+mn-lt"/>
                <a:cs typeface="+mn-cs"/>
              </a:rPr>
              <a:t> </a:t>
            </a:r>
            <a:r>
              <a:rPr lang="ru-RU" sz="3000" dirty="0" err="1">
                <a:latin typeface="+mn-lt"/>
                <a:cs typeface="+mn-cs"/>
              </a:rPr>
              <a:t>під</a:t>
            </a:r>
            <a:r>
              <a:rPr lang="ru-RU" sz="3000" dirty="0">
                <a:latin typeface="+mn-lt"/>
                <a:cs typeface="+mn-cs"/>
              </a:rPr>
              <a:t> час </a:t>
            </a:r>
            <a:r>
              <a:rPr lang="ru-RU" sz="3000" dirty="0" err="1">
                <a:latin typeface="+mn-lt"/>
                <a:cs typeface="+mn-cs"/>
              </a:rPr>
              <a:t>співу</a:t>
            </a:r>
            <a:r>
              <a:rPr lang="ru-RU" sz="3000" dirty="0">
                <a:latin typeface="+mn-lt"/>
                <a:cs typeface="+mn-cs"/>
              </a:rPr>
              <a:t> доводиться </a:t>
            </a:r>
            <a:r>
              <a:rPr lang="ru-RU" sz="3000" dirty="0" err="1">
                <a:latin typeface="+mn-lt"/>
                <a:cs typeface="+mn-cs"/>
              </a:rPr>
              <a:t>трохи</a:t>
            </a:r>
            <a:r>
              <a:rPr lang="ru-RU" sz="3000" dirty="0">
                <a:latin typeface="+mn-lt"/>
                <a:cs typeface="+mn-cs"/>
              </a:rPr>
              <a:t> </a:t>
            </a:r>
            <a:r>
              <a:rPr lang="ru-RU" sz="3000" dirty="0" err="1">
                <a:latin typeface="+mn-lt"/>
                <a:cs typeface="+mn-cs"/>
              </a:rPr>
              <a:t>напружити</a:t>
            </a:r>
            <a:r>
              <a:rPr lang="ru-RU" sz="3000" dirty="0">
                <a:latin typeface="+mn-lt"/>
                <a:cs typeface="+mn-cs"/>
              </a:rPr>
              <a:t>  </a:t>
            </a:r>
            <a:r>
              <a:rPr lang="ru-RU" sz="3000" dirty="0" err="1">
                <a:latin typeface="+mn-lt"/>
                <a:cs typeface="+mn-cs"/>
              </a:rPr>
              <a:t>свої</a:t>
            </a:r>
            <a:r>
              <a:rPr lang="ru-RU" sz="3000" dirty="0">
                <a:latin typeface="+mn-lt"/>
                <a:cs typeface="+mn-cs"/>
              </a:rPr>
              <a:t> </a:t>
            </a:r>
            <a:r>
              <a:rPr lang="ru-RU" sz="3000" dirty="0" err="1">
                <a:latin typeface="+mn-lt"/>
                <a:cs typeface="+mn-cs"/>
              </a:rPr>
              <a:t>легені</a:t>
            </a:r>
            <a:r>
              <a:rPr lang="ru-RU" sz="3000" dirty="0">
                <a:latin typeface="+mn-lt"/>
                <a:cs typeface="+mn-cs"/>
              </a:rPr>
              <a:t> - </a:t>
            </a:r>
            <a:r>
              <a:rPr lang="ru-RU" sz="3000" dirty="0" err="1">
                <a:latin typeface="+mn-lt"/>
                <a:cs typeface="+mn-cs"/>
              </a:rPr>
              <a:t>набирати</a:t>
            </a:r>
            <a:r>
              <a:rPr lang="ru-RU" sz="3000" dirty="0">
                <a:latin typeface="+mn-lt"/>
                <a:cs typeface="+mn-cs"/>
              </a:rPr>
              <a:t> в них </a:t>
            </a:r>
            <a:r>
              <a:rPr lang="ru-RU" sz="3000" dirty="0" err="1">
                <a:latin typeface="+mn-lt"/>
                <a:cs typeface="+mn-cs"/>
              </a:rPr>
              <a:t>якомога</a:t>
            </a:r>
            <a:r>
              <a:rPr lang="ru-RU" sz="3000" dirty="0">
                <a:latin typeface="+mn-lt"/>
                <a:cs typeface="+mn-cs"/>
              </a:rPr>
              <a:t> </a:t>
            </a:r>
            <a:r>
              <a:rPr lang="ru-RU" sz="3000" dirty="0" err="1">
                <a:latin typeface="+mn-lt"/>
                <a:cs typeface="+mn-cs"/>
              </a:rPr>
              <a:t>більшу</a:t>
            </a:r>
            <a:r>
              <a:rPr lang="ru-RU" sz="3000" dirty="0">
                <a:latin typeface="+mn-lt"/>
                <a:cs typeface="+mn-cs"/>
              </a:rPr>
              <a:t> </a:t>
            </a:r>
            <a:r>
              <a:rPr lang="ru-RU" sz="3000" dirty="0" err="1">
                <a:latin typeface="+mn-lt"/>
                <a:cs typeface="+mn-cs"/>
              </a:rPr>
              <a:t>кількість</a:t>
            </a:r>
            <a:r>
              <a:rPr lang="ru-RU" sz="3000" dirty="0">
                <a:latin typeface="+mn-lt"/>
                <a:cs typeface="+mn-cs"/>
              </a:rPr>
              <a:t> </a:t>
            </a:r>
            <a:r>
              <a:rPr lang="ru-RU" sz="3000" dirty="0" err="1">
                <a:latin typeface="+mn-lt"/>
                <a:cs typeface="+mn-cs"/>
              </a:rPr>
              <a:t>повітря</a:t>
            </a:r>
            <a:r>
              <a:rPr lang="ru-RU" sz="3000" dirty="0">
                <a:latin typeface="+mn-lt"/>
                <a:cs typeface="+mn-cs"/>
              </a:rPr>
              <a:t>, </a:t>
            </a:r>
            <a:r>
              <a:rPr lang="ru-RU" sz="3000" dirty="0" err="1">
                <a:latin typeface="+mn-lt"/>
                <a:cs typeface="+mn-cs"/>
              </a:rPr>
              <a:t>внаслідок</a:t>
            </a:r>
            <a:r>
              <a:rPr lang="ru-RU" sz="3000" dirty="0">
                <a:latin typeface="+mn-lt"/>
                <a:cs typeface="+mn-cs"/>
              </a:rPr>
              <a:t> </a:t>
            </a:r>
            <a:r>
              <a:rPr lang="ru-RU" sz="3000" dirty="0" err="1">
                <a:latin typeface="+mn-lt"/>
                <a:cs typeface="+mn-cs"/>
              </a:rPr>
              <a:t>цього</a:t>
            </a:r>
            <a:r>
              <a:rPr lang="ru-RU" sz="3000" dirty="0">
                <a:latin typeface="+mn-lt"/>
                <a:cs typeface="+mn-cs"/>
              </a:rPr>
              <a:t> </a:t>
            </a:r>
            <a:r>
              <a:rPr lang="ru-RU" sz="3000" dirty="0" err="1">
                <a:latin typeface="+mn-lt"/>
                <a:cs typeface="+mn-cs"/>
              </a:rPr>
              <a:t>розвіюється</a:t>
            </a:r>
            <a:r>
              <a:rPr lang="ru-RU" sz="3000" dirty="0">
                <a:latin typeface="+mn-lt"/>
                <a:cs typeface="+mn-cs"/>
              </a:rPr>
              <a:t> </a:t>
            </a:r>
            <a:r>
              <a:rPr lang="ru-RU" sz="3000" dirty="0" err="1">
                <a:latin typeface="+mn-lt"/>
                <a:cs typeface="+mn-cs"/>
              </a:rPr>
              <a:t>сонливість</a:t>
            </a:r>
            <a:r>
              <a:rPr lang="ru-RU" sz="3000" dirty="0">
                <a:latin typeface="+mn-lt"/>
                <a:cs typeface="+mn-cs"/>
              </a:rPr>
              <a:t>, </a:t>
            </a:r>
            <a:r>
              <a:rPr lang="ru-RU" sz="3000" dirty="0" err="1">
                <a:latin typeface="+mn-lt"/>
                <a:cs typeface="+mn-cs"/>
              </a:rPr>
              <a:t>зникає</a:t>
            </a:r>
            <a:r>
              <a:rPr lang="ru-RU" sz="3000" dirty="0">
                <a:latin typeface="+mn-lt"/>
                <a:cs typeface="+mn-cs"/>
              </a:rPr>
              <a:t> </a:t>
            </a:r>
            <a:r>
              <a:rPr lang="ru-RU" sz="3000" dirty="0" err="1">
                <a:latin typeface="+mn-lt"/>
                <a:cs typeface="+mn-cs"/>
              </a:rPr>
              <a:t>втома</a:t>
            </a:r>
            <a:r>
              <a:rPr lang="ru-RU" sz="3000" dirty="0">
                <a:latin typeface="+mn-lt"/>
                <a:cs typeface="+mn-cs"/>
              </a:rPr>
              <a:t>, </a:t>
            </a:r>
            <a:r>
              <a:rPr lang="ru-RU" sz="3000" dirty="0" err="1">
                <a:latin typeface="+mn-lt"/>
                <a:cs typeface="+mn-cs"/>
              </a:rPr>
              <a:t>стає</a:t>
            </a:r>
            <a:r>
              <a:rPr lang="ru-RU" sz="3000" dirty="0">
                <a:latin typeface="+mn-lt"/>
                <a:cs typeface="+mn-cs"/>
              </a:rPr>
              <a:t> </a:t>
            </a:r>
            <a:r>
              <a:rPr lang="ru-RU" sz="3000" dirty="0" err="1">
                <a:latin typeface="+mn-lt"/>
                <a:cs typeface="+mn-cs"/>
              </a:rPr>
              <a:t>легше</a:t>
            </a:r>
            <a:r>
              <a:rPr lang="ru-RU" sz="3000" dirty="0">
                <a:latin typeface="+mn-lt"/>
                <a:cs typeface="+mn-cs"/>
              </a:rPr>
              <a:t> </a:t>
            </a:r>
            <a:r>
              <a:rPr lang="ru-RU" sz="3000" dirty="0" err="1">
                <a:latin typeface="+mn-lt"/>
                <a:cs typeface="+mn-cs"/>
              </a:rPr>
              <a:t>сконцентруватися</a:t>
            </a:r>
            <a:r>
              <a:rPr lang="ru-RU" sz="3000" dirty="0">
                <a:latin typeface="+mn-lt"/>
                <a:cs typeface="+mn-cs"/>
              </a:rPr>
              <a:t> на </a:t>
            </a:r>
            <a:r>
              <a:rPr lang="ru-RU" sz="3000" dirty="0" err="1">
                <a:latin typeface="+mn-lt"/>
                <a:cs typeface="+mn-cs"/>
              </a:rPr>
              <a:t>будь-якій</a:t>
            </a:r>
            <a:r>
              <a:rPr lang="ru-RU" sz="3000" dirty="0">
                <a:latin typeface="+mn-lt"/>
                <a:cs typeface="+mn-cs"/>
              </a:rPr>
              <a:t>  </a:t>
            </a:r>
            <a:r>
              <a:rPr lang="ru-RU" sz="3000" dirty="0" err="1">
                <a:latin typeface="+mn-lt"/>
                <a:cs typeface="+mn-cs"/>
              </a:rPr>
              <a:t>завдання</a:t>
            </a:r>
            <a:r>
              <a:rPr lang="ru-RU" sz="3000" dirty="0">
                <a:latin typeface="+mn-lt"/>
                <a:cs typeface="+mn-cs"/>
              </a:rPr>
              <a:t>.</a:t>
            </a:r>
            <a:endParaRPr lang="uk-UA" sz="3000" dirty="0">
              <a:latin typeface="+mn-lt"/>
              <a:cs typeface="+mn-cs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uk-UA" sz="3000" dirty="0">
                <a:latin typeface="+mn-lt"/>
                <a:cs typeface="+mn-cs"/>
              </a:rPr>
              <a:t> 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uk-UA" sz="3000" dirty="0">
              <a:latin typeface="+mn-lt"/>
              <a:cs typeface="+mn-cs"/>
            </a:endParaRPr>
          </a:p>
        </p:txBody>
      </p:sp>
      <p:pic>
        <p:nvPicPr>
          <p:cNvPr id="20482" name="Picture 2" descr="Результат пошуку зображень за запитом &quot;спів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78" y="1402120"/>
            <a:ext cx="34290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Результат пошуку зображень за запитом &quot;роздратованість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357694"/>
            <a:ext cx="3414737" cy="213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7378" y="447261"/>
            <a:ext cx="6377940" cy="11957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Нова </a:t>
            </a:r>
            <a:r>
              <a:rPr lang="uk-UA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методика.Що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таке ультразвук.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5072062" cy="52149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000" b="1" dirty="0" smtClean="0"/>
              <a:t>       Ультразвук</a:t>
            </a:r>
            <a:r>
              <a:rPr lang="uk-UA" sz="2000" dirty="0" smtClean="0"/>
              <a:t> - це поширення хвилеподібно-коливального руху, який здійснюють частинки середовища. Він має свої особливості, за якими відрізняється від звуків чутного діапазону. Порівняно легко в ультразвуковому діапазоні отримати направлене випромінювання. До того ж він добре фокусується, і в результаті цього підвищується інтенсивність здійснюваних коливань. При поширенні в твердих тілах, рідинах і газах ультразвук народжує цікаві явища, що знайшли практичне застосування в багатьох галузях техніки і науки. </a:t>
            </a:r>
          </a:p>
        </p:txBody>
      </p:sp>
      <p:pic>
        <p:nvPicPr>
          <p:cNvPr id="19462" name="Picture 6" descr="Результат пошуку зображень за запитом &quot;ультразвук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48" y="1643050"/>
            <a:ext cx="385765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89</TotalTime>
  <Words>578</Words>
  <Application>Microsoft Office PowerPoint</Application>
  <PresentationFormat>Экран (4:3)</PresentationFormat>
  <Paragraphs>47</Paragraphs>
  <Slides>14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2</vt:lpstr>
      <vt:lpstr>След самолета</vt:lpstr>
      <vt:lpstr>Звук у медицині.     Звукотерапія </vt:lpstr>
      <vt:lpstr>ПЛАН ПРОЕКТУ:</vt:lpstr>
      <vt:lpstr>Звукотерапія</vt:lpstr>
      <vt:lpstr>Дія звуку на організм людини</vt:lpstr>
      <vt:lpstr>     Тибетська        медицина</vt:lpstr>
      <vt:lpstr>Презентация PowerPoint</vt:lpstr>
      <vt:lpstr>Вплив звуку на здоров’я  людини</vt:lpstr>
      <vt:lpstr>        Співати корисно для здоров’я</vt:lpstr>
      <vt:lpstr>Нова методика.Що таке ультразвук.</vt:lpstr>
      <vt:lpstr>Ультразвук у медицині</vt:lpstr>
      <vt:lpstr>Ультразвукове дослідження вагітних</vt:lpstr>
      <vt:lpstr>Ультразвук в косметології</vt:lpstr>
      <vt:lpstr>Ультразвуковий масаж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у медицині.     Звукотерапія</dc:title>
  <dc:creator>Hata</dc:creator>
  <cp:lastModifiedBy>Hata</cp:lastModifiedBy>
  <cp:revision>7</cp:revision>
  <dcterms:modified xsi:type="dcterms:W3CDTF">2017-12-12T11:13:36Z</dcterms:modified>
</cp:coreProperties>
</file>