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94" r:id="rId3"/>
    <p:sldId id="295" r:id="rId4"/>
    <p:sldId id="297" r:id="rId5"/>
    <p:sldId id="264" r:id="rId6"/>
    <p:sldId id="265" r:id="rId7"/>
    <p:sldId id="266" r:id="rId8"/>
    <p:sldId id="267" r:id="rId9"/>
    <p:sldId id="268" r:id="rId10"/>
    <p:sldId id="269" r:id="rId11"/>
    <p:sldId id="299" r:id="rId12"/>
    <p:sldId id="270" r:id="rId13"/>
    <p:sldId id="271" r:id="rId14"/>
    <p:sldId id="272" r:id="rId15"/>
    <p:sldId id="273" r:id="rId16"/>
    <p:sldId id="300" r:id="rId17"/>
    <p:sldId id="305" r:id="rId18"/>
    <p:sldId id="306" r:id="rId19"/>
    <p:sldId id="301" r:id="rId20"/>
    <p:sldId id="302" r:id="rId21"/>
    <p:sldId id="303" r:id="rId22"/>
    <p:sldId id="304" r:id="rId23"/>
    <p:sldId id="308" r:id="rId24"/>
    <p:sldId id="307" r:id="rId25"/>
    <p:sldId id="262" r:id="rId26"/>
    <p:sldId id="291" r:id="rId27"/>
    <p:sldId id="292" r:id="rId28"/>
    <p:sldId id="288" r:id="rId29"/>
    <p:sldId id="289" r:id="rId30"/>
    <p:sldId id="290" r:id="rId31"/>
    <p:sldId id="280" r:id="rId32"/>
    <p:sldId id="296" r:id="rId33"/>
    <p:sldId id="283" r:id="rId34"/>
    <p:sldId id="309" r:id="rId35"/>
    <p:sldId id="281" r:id="rId36"/>
    <p:sldId id="284" r:id="rId37"/>
    <p:sldId id="285" r:id="rId38"/>
    <p:sldId id="286" r:id="rId39"/>
    <p:sldId id="287" r:id="rId40"/>
    <p:sldId id="293" r:id="rId4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4" autoAdjust="0"/>
    <p:restoredTop sz="94660"/>
  </p:normalViewPr>
  <p:slideViewPr>
    <p:cSldViewPr snapToGrid="0">
      <p:cViewPr varScale="1">
        <p:scale>
          <a:sx n="81" d="100"/>
          <a:sy n="81" d="100"/>
        </p:scale>
        <p:origin x="835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Apple_Lossless" TargetMode="External"/><Relationship Id="rId3" Type="http://schemas.openxmlformats.org/officeDocument/2006/relationships/hyperlink" Target="https://uk.wikipedia.org/wiki/MP3" TargetMode="External"/><Relationship Id="rId7" Type="http://schemas.openxmlformats.org/officeDocument/2006/relationships/hyperlink" Target="https://uk.wikipedia.org/wiki/Shorten" TargetMode="External"/><Relationship Id="rId12" Type="http://schemas.openxmlformats.org/officeDocument/2006/relationships/hyperlink" Target="https://uk.wikipedia.org/wiki/Windows_Media_Audio" TargetMode="External"/><Relationship Id="rId2" Type="http://schemas.openxmlformats.org/officeDocument/2006/relationships/hyperlink" Target="https://uk.wikipedia.org/wiki/Monkey's_Audio" TargetMode="External"/><Relationship Id="rId1" Type="http://schemas.openxmlformats.org/officeDocument/2006/relationships/hyperlink" Target="https://uk.wikipedia.org/wiki/WAV" TargetMode="External"/><Relationship Id="rId6" Type="http://schemas.openxmlformats.org/officeDocument/2006/relationships/hyperlink" Target="https://uk.wikipedia.org/wiki/PCM" TargetMode="External"/><Relationship Id="rId11" Type="http://schemas.openxmlformats.org/officeDocument/2006/relationships/hyperlink" Target="https://uk.wikipedia.org/wiki/AAC" TargetMode="External"/><Relationship Id="rId5" Type="http://schemas.openxmlformats.org/officeDocument/2006/relationships/hyperlink" Target="https://uk.wikipedia.org/wiki/AU" TargetMode="External"/><Relationship Id="rId10" Type="http://schemas.openxmlformats.org/officeDocument/2006/relationships/hyperlink" Target="https://uk.wikipedia.org/wiki/Musepack" TargetMode="External"/><Relationship Id="rId4" Type="http://schemas.openxmlformats.org/officeDocument/2006/relationships/hyperlink" Target="https://uk.wikipedia.org/wiki/AIFF" TargetMode="External"/><Relationship Id="rId9" Type="http://schemas.openxmlformats.org/officeDocument/2006/relationships/hyperlink" Target="https://uk.wikipedia.org/wiki/Ogg_Vorbis" TargetMode="External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MP3" TargetMode="External"/><Relationship Id="rId3" Type="http://schemas.openxmlformats.org/officeDocument/2006/relationships/hyperlink" Target="https://uk.wikipedia.org/wiki/AU" TargetMode="External"/><Relationship Id="rId7" Type="http://schemas.openxmlformats.org/officeDocument/2006/relationships/hyperlink" Target="https://uk.wikipedia.org/wiki/Apple_Lossless" TargetMode="External"/><Relationship Id="rId12" Type="http://schemas.openxmlformats.org/officeDocument/2006/relationships/hyperlink" Target="https://uk.wikipedia.org/wiki/Windows_Media_Audio" TargetMode="External"/><Relationship Id="rId2" Type="http://schemas.openxmlformats.org/officeDocument/2006/relationships/hyperlink" Target="https://uk.wikipedia.org/wiki/AIFF" TargetMode="External"/><Relationship Id="rId1" Type="http://schemas.openxmlformats.org/officeDocument/2006/relationships/hyperlink" Target="https://uk.wikipedia.org/wiki/WAV" TargetMode="External"/><Relationship Id="rId6" Type="http://schemas.openxmlformats.org/officeDocument/2006/relationships/hyperlink" Target="https://uk.wikipedia.org/wiki/Shorten" TargetMode="External"/><Relationship Id="rId11" Type="http://schemas.openxmlformats.org/officeDocument/2006/relationships/hyperlink" Target="https://uk.wikipedia.org/wiki/AAC" TargetMode="External"/><Relationship Id="rId5" Type="http://schemas.openxmlformats.org/officeDocument/2006/relationships/hyperlink" Target="https://uk.wikipedia.org/wiki/Monkey's_Audio" TargetMode="External"/><Relationship Id="rId10" Type="http://schemas.openxmlformats.org/officeDocument/2006/relationships/hyperlink" Target="https://uk.wikipedia.org/wiki/Musepack" TargetMode="External"/><Relationship Id="rId4" Type="http://schemas.openxmlformats.org/officeDocument/2006/relationships/hyperlink" Target="https://uk.wikipedia.org/wiki/PCM" TargetMode="External"/><Relationship Id="rId9" Type="http://schemas.openxmlformats.org/officeDocument/2006/relationships/hyperlink" Target="https://uk.wikipedia.org/wiki/Ogg_Vorbis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3A6560-6540-47AE-A431-96E12A87F9C3}" type="doc">
      <dgm:prSet loTypeId="urn:microsoft.com/office/officeart/2005/8/layout/hList1" loCatId="list" qsTypeId="urn:microsoft.com/office/officeart/2005/8/quickstyle/3d3" qsCatId="3D" csTypeId="urn:microsoft.com/office/officeart/2005/8/colors/colorful1" csCatId="colorful" phldr="1"/>
      <dgm:spPr/>
      <dgm:t>
        <a:bodyPr/>
        <a:lstStyle/>
        <a:p>
          <a:endParaRPr lang="uk-UA"/>
        </a:p>
      </dgm:t>
    </dgm:pt>
    <dgm:pt modelId="{615BCF00-47F6-4E5A-824B-1788802F6F46}">
      <dgm:prSet phldrT="[Текст]" custT="1"/>
      <dgm:spPr/>
      <dgm:t>
        <a:bodyPr/>
        <a:lstStyle/>
        <a:p>
          <a:r>
            <a:rPr lang="uk-UA" sz="1600" b="1" noProof="0" dirty="0" smtClean="0">
              <a:solidFill>
                <a:srgbClr val="FFC000"/>
              </a:solidFill>
            </a:rPr>
            <a:t>Нестиснені формати</a:t>
          </a:r>
          <a:endParaRPr lang="uk-UA" sz="1600" b="1" noProof="0" dirty="0">
            <a:solidFill>
              <a:srgbClr val="FFC000"/>
            </a:solidFill>
          </a:endParaRPr>
        </a:p>
      </dgm:t>
    </dgm:pt>
    <dgm:pt modelId="{9F1AA189-C7D2-4B8D-A875-02A13E35B3B1}" type="parTrans" cxnId="{3A467EA1-CF47-4A34-9668-29162100FB5D}">
      <dgm:prSet/>
      <dgm:spPr/>
      <dgm:t>
        <a:bodyPr/>
        <a:lstStyle/>
        <a:p>
          <a:endParaRPr lang="uk-UA"/>
        </a:p>
      </dgm:t>
    </dgm:pt>
    <dgm:pt modelId="{4A7520CE-8029-4F50-A891-F99B621E27AD}" type="sibTrans" cxnId="{3A467EA1-CF47-4A34-9668-29162100FB5D}">
      <dgm:prSet/>
      <dgm:spPr/>
      <dgm:t>
        <a:bodyPr/>
        <a:lstStyle/>
        <a:p>
          <a:endParaRPr lang="uk-UA"/>
        </a:p>
      </dgm:t>
    </dgm:pt>
    <dgm:pt modelId="{E1F61AEB-94D6-4247-A07C-BEE7B1AF433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1" tooltip="WAV"/>
            </a:rPr>
            <a:t>WAV</a:t>
          </a:r>
          <a:r>
            <a:rPr lang="ru-RU" b="1" dirty="0" smtClean="0">
              <a:solidFill>
                <a:schemeClr val="tx1"/>
              </a:solidFill>
            </a:rPr>
            <a:t>, </a:t>
          </a:r>
          <a:endParaRPr lang="uk-UA" b="1" dirty="0">
            <a:solidFill>
              <a:schemeClr val="tx1"/>
            </a:solidFill>
          </a:endParaRPr>
        </a:p>
      </dgm:t>
    </dgm:pt>
    <dgm:pt modelId="{D5D21BA0-8775-4194-95E8-855D7E9C1EE9}" type="parTrans" cxnId="{E4917CBA-D42D-4C3D-96C6-0A2ABCBB68BE}">
      <dgm:prSet/>
      <dgm:spPr/>
      <dgm:t>
        <a:bodyPr/>
        <a:lstStyle/>
        <a:p>
          <a:endParaRPr lang="uk-UA"/>
        </a:p>
      </dgm:t>
    </dgm:pt>
    <dgm:pt modelId="{4FFD7392-1EF7-40C8-A2D3-9A59CC651551}" type="sibTrans" cxnId="{E4917CBA-D42D-4C3D-96C6-0A2ABCBB68BE}">
      <dgm:prSet/>
      <dgm:spPr/>
      <dgm:t>
        <a:bodyPr/>
        <a:lstStyle/>
        <a:p>
          <a:endParaRPr lang="uk-UA"/>
        </a:p>
      </dgm:t>
    </dgm:pt>
    <dgm:pt modelId="{0ECA1BFE-82A6-4BB2-AF95-1489A774493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chemeClr val="accent6">
                  <a:lumMod val="75000"/>
                </a:schemeClr>
              </a:solidFill>
            </a:rPr>
            <a:t>Формати зі стисненням без втрат</a:t>
          </a:r>
          <a:endParaRPr lang="uk-UA" sz="1600" b="1" dirty="0">
            <a:solidFill>
              <a:schemeClr val="accent6">
                <a:lumMod val="75000"/>
              </a:schemeClr>
            </a:solidFill>
          </a:endParaRPr>
        </a:p>
      </dgm:t>
    </dgm:pt>
    <dgm:pt modelId="{A79450C4-F03D-4309-9163-03779FF58830}" type="parTrans" cxnId="{D7D86CEC-4CBC-426D-9ECE-2D439D021720}">
      <dgm:prSet/>
      <dgm:spPr/>
      <dgm:t>
        <a:bodyPr/>
        <a:lstStyle/>
        <a:p>
          <a:endParaRPr lang="uk-UA"/>
        </a:p>
      </dgm:t>
    </dgm:pt>
    <dgm:pt modelId="{E62E1733-BD9D-47BE-8E76-BAB2C273AEEE}" type="sibTrans" cxnId="{D7D86CEC-4CBC-426D-9ECE-2D439D021720}">
      <dgm:prSet/>
      <dgm:spPr/>
      <dgm:t>
        <a:bodyPr/>
        <a:lstStyle/>
        <a:p>
          <a:endParaRPr lang="uk-UA"/>
        </a:p>
      </dgm:t>
    </dgm:pt>
    <dgm:pt modelId="{851D23A5-88F4-4014-A5A4-AB890B3615F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FLAC</a:t>
          </a:r>
          <a:endParaRPr lang="uk-UA" b="1" dirty="0">
            <a:solidFill>
              <a:schemeClr val="tx1"/>
            </a:solidFill>
          </a:endParaRPr>
        </a:p>
      </dgm:t>
    </dgm:pt>
    <dgm:pt modelId="{226AD020-EEFA-45A6-B459-450936480216}" type="parTrans" cxnId="{220914F6-2E0E-40DD-9E18-74FEFEB4240A}">
      <dgm:prSet/>
      <dgm:spPr/>
      <dgm:t>
        <a:bodyPr/>
        <a:lstStyle/>
        <a:p>
          <a:endParaRPr lang="uk-UA"/>
        </a:p>
      </dgm:t>
    </dgm:pt>
    <dgm:pt modelId="{F6A28C29-B66D-4987-9311-EBB4477D2AE5}" type="sibTrans" cxnId="{220914F6-2E0E-40DD-9E18-74FEFEB4240A}">
      <dgm:prSet/>
      <dgm:spPr/>
      <dgm:t>
        <a:bodyPr/>
        <a:lstStyle/>
        <a:p>
          <a:endParaRPr lang="uk-UA"/>
        </a:p>
      </dgm:t>
    </dgm:pt>
    <dgm:pt modelId="{34E6F421-3E39-4E6F-94EA-14B2E8D39095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2" tooltip="Monkey's Audio"/>
            </a:rPr>
            <a:t>Monkey's</a:t>
          </a:r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2" tooltip="Monkey's Audio"/>
            </a:rPr>
            <a:t> </a:t>
          </a:r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2" tooltip="Monkey's Audio"/>
            </a:rPr>
            <a:t>Audio</a:t>
          </a:r>
          <a:endParaRPr lang="uk-UA" b="1" dirty="0">
            <a:solidFill>
              <a:schemeClr val="tx1"/>
            </a:solidFill>
          </a:endParaRPr>
        </a:p>
      </dgm:t>
    </dgm:pt>
    <dgm:pt modelId="{C2B079E9-3B70-4C7B-9EB1-EFA48BEF319F}" type="parTrans" cxnId="{93FCD6B4-78AE-485D-84A3-A9468C253EB5}">
      <dgm:prSet/>
      <dgm:spPr/>
      <dgm:t>
        <a:bodyPr/>
        <a:lstStyle/>
        <a:p>
          <a:endParaRPr lang="uk-UA"/>
        </a:p>
      </dgm:t>
    </dgm:pt>
    <dgm:pt modelId="{68016AEB-DDEF-439B-A0B1-B6DE9AAB9102}" type="sibTrans" cxnId="{93FCD6B4-78AE-485D-84A3-A9468C253EB5}">
      <dgm:prSet/>
      <dgm:spPr/>
      <dgm:t>
        <a:bodyPr/>
        <a:lstStyle/>
        <a:p>
          <a:endParaRPr lang="uk-UA"/>
        </a:p>
      </dgm:t>
    </dgm:pt>
    <dgm:pt modelId="{AC84F0E5-1BD9-4603-9065-384930DB427A}">
      <dgm:prSet phldrT="[Текст]" custT="1"/>
      <dgm:spPr/>
      <dgm:t>
        <a:bodyPr/>
        <a:lstStyle/>
        <a:p>
          <a:r>
            <a:rPr lang="uk-UA" sz="1600" b="1" dirty="0" smtClean="0">
              <a:solidFill>
                <a:srgbClr val="FFC000"/>
              </a:solidFill>
            </a:rPr>
            <a:t>Формати зі стисненням з втратами</a:t>
          </a:r>
          <a:endParaRPr lang="uk-UA" sz="1600" b="1" dirty="0">
            <a:solidFill>
              <a:srgbClr val="FFC000"/>
            </a:solidFill>
          </a:endParaRPr>
        </a:p>
      </dgm:t>
    </dgm:pt>
    <dgm:pt modelId="{D996E619-F572-41AB-9FD6-33A6C7BACB52}" type="parTrans" cxnId="{938DDD5D-1E98-4984-82FD-8057BFEFF740}">
      <dgm:prSet/>
      <dgm:spPr/>
      <dgm:t>
        <a:bodyPr/>
        <a:lstStyle/>
        <a:p>
          <a:endParaRPr lang="uk-UA"/>
        </a:p>
      </dgm:t>
    </dgm:pt>
    <dgm:pt modelId="{61EB0D27-0B29-432B-AAB8-AB1F9140E877}" type="sibTrans" cxnId="{938DDD5D-1E98-4984-82FD-8057BFEFF740}">
      <dgm:prSet/>
      <dgm:spPr/>
      <dgm:t>
        <a:bodyPr/>
        <a:lstStyle/>
        <a:p>
          <a:endParaRPr lang="uk-UA"/>
        </a:p>
      </dgm:t>
    </dgm:pt>
    <dgm:pt modelId="{21B32C1C-FAB3-4A04-AB5B-AB3F743F5C13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3" tooltip="MP3"/>
            </a:rPr>
            <a:t>MP3</a:t>
          </a:r>
          <a:r>
            <a:rPr lang="ru-RU" b="1" dirty="0" smtClean="0">
              <a:solidFill>
                <a:schemeClr val="tx1"/>
              </a:solidFill>
            </a:rPr>
            <a:t>, </a:t>
          </a:r>
          <a:endParaRPr lang="uk-UA" b="1" dirty="0">
            <a:solidFill>
              <a:schemeClr val="tx1"/>
            </a:solidFill>
          </a:endParaRPr>
        </a:p>
      </dgm:t>
    </dgm:pt>
    <dgm:pt modelId="{E761BF18-5920-4A93-95C2-5D1B0CF22244}" type="parTrans" cxnId="{79E504A5-5ECB-43F5-865F-E9B38D939CD9}">
      <dgm:prSet/>
      <dgm:spPr/>
      <dgm:t>
        <a:bodyPr/>
        <a:lstStyle/>
        <a:p>
          <a:endParaRPr lang="uk-UA"/>
        </a:p>
      </dgm:t>
    </dgm:pt>
    <dgm:pt modelId="{7E153212-B24B-49DD-B0CB-2A3D603D631C}" type="sibTrans" cxnId="{79E504A5-5ECB-43F5-865F-E9B38D939CD9}">
      <dgm:prSet/>
      <dgm:spPr/>
      <dgm:t>
        <a:bodyPr/>
        <a:lstStyle/>
        <a:p>
          <a:endParaRPr lang="uk-UA"/>
        </a:p>
      </dgm:t>
    </dgm:pt>
    <dgm:pt modelId="{821A5FA5-9B29-4511-91A3-30E0B4D3902B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4" tooltip="AIFF"/>
            </a:rPr>
            <a:t>AIFF</a:t>
          </a:r>
          <a:r>
            <a:rPr lang="ru-RU" b="1" dirty="0" smtClean="0">
              <a:solidFill>
                <a:schemeClr val="tx1"/>
              </a:solidFill>
            </a:rPr>
            <a:t>, </a:t>
          </a:r>
          <a:endParaRPr lang="uk-UA" b="1" dirty="0">
            <a:solidFill>
              <a:schemeClr val="tx1"/>
            </a:solidFill>
          </a:endParaRPr>
        </a:p>
      </dgm:t>
    </dgm:pt>
    <dgm:pt modelId="{62A6FC70-01A1-45CB-8365-7F3E4EE6FC4B}" type="parTrans" cxnId="{1786716E-443C-4F7F-834F-C0B0AD4CDFD6}">
      <dgm:prSet/>
      <dgm:spPr/>
      <dgm:t>
        <a:bodyPr/>
        <a:lstStyle/>
        <a:p>
          <a:endParaRPr lang="uk-UA"/>
        </a:p>
      </dgm:t>
    </dgm:pt>
    <dgm:pt modelId="{53006176-B62C-4ED4-A06B-7710799BDA32}" type="sibTrans" cxnId="{1786716E-443C-4F7F-834F-C0B0AD4CDFD6}">
      <dgm:prSet/>
      <dgm:spPr/>
      <dgm:t>
        <a:bodyPr/>
        <a:lstStyle/>
        <a:p>
          <a:endParaRPr lang="uk-UA"/>
        </a:p>
      </dgm:t>
    </dgm:pt>
    <dgm:pt modelId="{91B26EEF-1218-44F9-A3FB-096E15ADEC7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5" tooltip="AU"/>
            </a:rPr>
            <a:t>AU</a:t>
          </a:r>
          <a:r>
            <a:rPr lang="ru-RU" b="1" dirty="0" smtClean="0">
              <a:solidFill>
                <a:schemeClr val="tx1"/>
              </a:solidFill>
            </a:rPr>
            <a:t> </a:t>
          </a:r>
          <a:r>
            <a:rPr lang="ru-RU" b="1" dirty="0" err="1" smtClean="0">
              <a:solidFill>
                <a:schemeClr val="tx1"/>
              </a:solidFill>
            </a:rPr>
            <a:t>або</a:t>
          </a:r>
          <a:r>
            <a:rPr lang="ru-RU" b="1" dirty="0" smtClean="0">
              <a:solidFill>
                <a:schemeClr val="tx1"/>
              </a:solidFill>
            </a:rPr>
            <a:t> </a:t>
          </a:r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6" tooltip="PCM"/>
            </a:rPr>
            <a:t>PCM</a:t>
          </a:r>
          <a:endParaRPr lang="uk-UA" b="1" dirty="0">
            <a:solidFill>
              <a:schemeClr val="tx1"/>
            </a:solidFill>
          </a:endParaRPr>
        </a:p>
      </dgm:t>
    </dgm:pt>
    <dgm:pt modelId="{DD6053AA-1860-4A88-81B0-FFAF1610AB8D}" type="parTrans" cxnId="{599F9022-CFC3-4FE1-B9D7-B8D738373CE3}">
      <dgm:prSet/>
      <dgm:spPr/>
      <dgm:t>
        <a:bodyPr/>
        <a:lstStyle/>
        <a:p>
          <a:endParaRPr lang="uk-UA"/>
        </a:p>
      </dgm:t>
    </dgm:pt>
    <dgm:pt modelId="{3C64C0E9-FC3B-4B63-97FC-D1AAD2423072}" type="sibTrans" cxnId="{599F9022-CFC3-4FE1-B9D7-B8D738373CE3}">
      <dgm:prSet/>
      <dgm:spPr/>
      <dgm:t>
        <a:bodyPr/>
        <a:lstStyle/>
        <a:p>
          <a:endParaRPr lang="uk-UA"/>
        </a:p>
      </dgm:t>
    </dgm:pt>
    <dgm:pt modelId="{E4160F69-E495-4856-AF64-3D61E537083E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7" tooltip="Shorten"/>
            </a:rPr>
            <a:t>Shorten</a:t>
          </a:r>
          <a:endParaRPr lang="uk-UA" b="1" dirty="0">
            <a:solidFill>
              <a:schemeClr val="tx1"/>
            </a:solidFill>
          </a:endParaRPr>
        </a:p>
      </dgm:t>
    </dgm:pt>
    <dgm:pt modelId="{4B4D3D43-6AEE-411A-AEFF-1A04274CDC4A}" type="parTrans" cxnId="{930BCD1E-AFB3-4AAB-B339-056C4AD774AF}">
      <dgm:prSet/>
      <dgm:spPr/>
      <dgm:t>
        <a:bodyPr/>
        <a:lstStyle/>
        <a:p>
          <a:endParaRPr lang="uk-UA"/>
        </a:p>
      </dgm:t>
    </dgm:pt>
    <dgm:pt modelId="{07C0E9B4-006E-4D9A-A4EE-E6EDCCC59BCE}" type="sibTrans" cxnId="{930BCD1E-AFB3-4AAB-B339-056C4AD774AF}">
      <dgm:prSet/>
      <dgm:spPr/>
      <dgm:t>
        <a:bodyPr/>
        <a:lstStyle/>
        <a:p>
          <a:endParaRPr lang="uk-UA"/>
        </a:p>
      </dgm:t>
    </dgm:pt>
    <dgm:pt modelId="{E81FF98C-9D82-4051-AF07-E947CE1E3081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</a:rPr>
            <a:t>Tom's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lossless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Audio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Kompressor</a:t>
          </a:r>
          <a:r>
            <a:rPr lang="ru-RU" b="1" dirty="0" smtClean="0">
              <a:solidFill>
                <a:schemeClr val="tx1"/>
              </a:solidFill>
            </a:rPr>
            <a:t> (ТАК) </a:t>
          </a:r>
          <a:endParaRPr lang="uk-UA" b="1" dirty="0">
            <a:solidFill>
              <a:schemeClr val="tx1"/>
            </a:solidFill>
          </a:endParaRPr>
        </a:p>
      </dgm:t>
    </dgm:pt>
    <dgm:pt modelId="{ACA64A0B-DD38-4B96-A21D-9F37EE3BB3CB}" type="parTrans" cxnId="{A93C0AC7-C652-44A9-A90D-FD7D4DB2FCB1}">
      <dgm:prSet/>
      <dgm:spPr/>
      <dgm:t>
        <a:bodyPr/>
        <a:lstStyle/>
        <a:p>
          <a:endParaRPr lang="uk-UA"/>
        </a:p>
      </dgm:t>
    </dgm:pt>
    <dgm:pt modelId="{1EDBA359-BCFF-48B6-AF09-5AF6E1492887}" type="sibTrans" cxnId="{A93C0AC7-C652-44A9-A90D-FD7D4DB2FCB1}">
      <dgm:prSet/>
      <dgm:spPr/>
      <dgm:t>
        <a:bodyPr/>
        <a:lstStyle/>
        <a:p>
          <a:endParaRPr lang="uk-UA"/>
        </a:p>
      </dgm:t>
    </dgm:pt>
    <dgm:pt modelId="{031339E2-B2C6-4310-8701-16C7A82A8285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TTA</a:t>
          </a:r>
          <a:endParaRPr lang="uk-UA" b="1" dirty="0">
            <a:solidFill>
              <a:schemeClr val="tx1"/>
            </a:solidFill>
          </a:endParaRPr>
        </a:p>
      </dgm:t>
    </dgm:pt>
    <dgm:pt modelId="{E2A3E15E-D08B-48AE-8B4C-1987E4806B8B}" type="parTrans" cxnId="{F20C2E57-E11C-4E53-AE6F-B3519C0E0B1A}">
      <dgm:prSet/>
      <dgm:spPr/>
      <dgm:t>
        <a:bodyPr/>
        <a:lstStyle/>
        <a:p>
          <a:endParaRPr lang="uk-UA"/>
        </a:p>
      </dgm:t>
    </dgm:pt>
    <dgm:pt modelId="{B813E180-F57E-4A1B-A1CF-3FAB1FB559A7}" type="sibTrans" cxnId="{F20C2E57-E11C-4E53-AE6F-B3519C0E0B1A}">
      <dgm:prSet/>
      <dgm:spPr/>
      <dgm:t>
        <a:bodyPr/>
        <a:lstStyle/>
        <a:p>
          <a:endParaRPr lang="uk-UA"/>
        </a:p>
      </dgm:t>
    </dgm:pt>
    <dgm:pt modelId="{7350B196-122B-4B6F-AA7B-3407D840982C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ATRAC </a:t>
          </a:r>
          <a:r>
            <a:rPr lang="ru-RU" b="1" dirty="0" err="1" smtClean="0">
              <a:solidFill>
                <a:schemeClr val="tx1"/>
              </a:solidFill>
            </a:rPr>
            <a:t>Advanced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Lossless</a:t>
          </a:r>
          <a:endParaRPr lang="uk-UA" b="1" dirty="0">
            <a:solidFill>
              <a:schemeClr val="tx1"/>
            </a:solidFill>
          </a:endParaRPr>
        </a:p>
      </dgm:t>
    </dgm:pt>
    <dgm:pt modelId="{ABAB0A79-854A-4280-B9CA-4C394D48BC3A}" type="parTrans" cxnId="{4C1DA48B-D8A4-4168-9C6B-2BB5A00440A2}">
      <dgm:prSet/>
      <dgm:spPr/>
      <dgm:t>
        <a:bodyPr/>
        <a:lstStyle/>
        <a:p>
          <a:endParaRPr lang="uk-UA"/>
        </a:p>
      </dgm:t>
    </dgm:pt>
    <dgm:pt modelId="{30BD02A1-7706-4629-8216-F9C8B520A56A}" type="sibTrans" cxnId="{4C1DA48B-D8A4-4168-9C6B-2BB5A00440A2}">
      <dgm:prSet/>
      <dgm:spPr/>
      <dgm:t>
        <a:bodyPr/>
        <a:lstStyle/>
        <a:p>
          <a:endParaRPr lang="uk-UA"/>
        </a:p>
      </dgm:t>
    </dgm:pt>
    <dgm:pt modelId="{032ECBF5-FCF6-43FB-A916-5D7996037127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8" tooltip="Apple Lossless"/>
            </a:rPr>
            <a:t>Apple</a:t>
          </a:r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8" tooltip="Apple Lossless"/>
            </a:rPr>
            <a:t> </a:t>
          </a:r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8" tooltip="Apple Lossless"/>
            </a:rPr>
            <a:t>Lossless</a:t>
          </a:r>
          <a:endParaRPr lang="uk-UA" b="1" dirty="0">
            <a:solidFill>
              <a:schemeClr val="tx1"/>
            </a:solidFill>
          </a:endParaRPr>
        </a:p>
      </dgm:t>
    </dgm:pt>
    <dgm:pt modelId="{DF93F59A-3F5B-4D6D-9DAF-49A9A8CE2101}" type="parTrans" cxnId="{2EE784DA-0AE8-4B2C-83F3-DC4585A0BA85}">
      <dgm:prSet/>
      <dgm:spPr/>
      <dgm:t>
        <a:bodyPr/>
        <a:lstStyle/>
        <a:p>
          <a:endParaRPr lang="uk-UA"/>
        </a:p>
      </dgm:t>
    </dgm:pt>
    <dgm:pt modelId="{9C5C055B-AB74-4971-9DA1-B8889EA5F3F0}" type="sibTrans" cxnId="{2EE784DA-0AE8-4B2C-83F3-DC4585A0BA85}">
      <dgm:prSet/>
      <dgm:spPr/>
      <dgm:t>
        <a:bodyPr/>
        <a:lstStyle/>
        <a:p>
          <a:endParaRPr lang="uk-UA"/>
        </a:p>
      </dgm:t>
    </dgm:pt>
    <dgm:pt modelId="{64554B0F-CF1D-4337-B64E-CF74BC8EB2ED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MPEG-4 SLS, MPEG-4 ALS, MPEG-4 DST,</a:t>
          </a:r>
          <a:endParaRPr lang="uk-UA" b="1" dirty="0">
            <a:solidFill>
              <a:schemeClr val="tx1"/>
            </a:solidFill>
          </a:endParaRPr>
        </a:p>
      </dgm:t>
    </dgm:pt>
    <dgm:pt modelId="{6A2F0939-E403-4A23-9283-818F5928D3C4}" type="parTrans" cxnId="{BE4EA848-E86D-496A-89FA-D08C2E0D0FFF}">
      <dgm:prSet/>
      <dgm:spPr/>
      <dgm:t>
        <a:bodyPr/>
        <a:lstStyle/>
        <a:p>
          <a:endParaRPr lang="uk-UA"/>
        </a:p>
      </dgm:t>
    </dgm:pt>
    <dgm:pt modelId="{8B49AA27-3E9E-4D70-9C22-540533217BF0}" type="sibTrans" cxnId="{BE4EA848-E86D-496A-89FA-D08C2E0D0FFF}">
      <dgm:prSet/>
      <dgm:spPr/>
      <dgm:t>
        <a:bodyPr/>
        <a:lstStyle/>
        <a:p>
          <a:endParaRPr lang="uk-UA"/>
        </a:p>
      </dgm:t>
    </dgm:pt>
    <dgm:pt modelId="{56730C0B-D1AB-4C1C-A137-9732E59EF6BC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9" tooltip="Ogg Vorbis"/>
            </a:rPr>
            <a:t>Ogg</a:t>
          </a:r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9" tooltip="Ogg Vorbis"/>
            </a:rPr>
            <a:t> </a:t>
          </a:r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9" tooltip="Ogg Vorbis"/>
            </a:rPr>
            <a:t>Vorbis</a:t>
          </a:r>
          <a:r>
            <a:rPr lang="ru-RU" b="1" dirty="0" smtClean="0">
              <a:solidFill>
                <a:schemeClr val="tx1"/>
              </a:solidFill>
            </a:rPr>
            <a:t>, </a:t>
          </a:r>
          <a:endParaRPr lang="uk-UA" b="1" dirty="0">
            <a:solidFill>
              <a:schemeClr val="tx1"/>
            </a:solidFill>
          </a:endParaRPr>
        </a:p>
      </dgm:t>
    </dgm:pt>
    <dgm:pt modelId="{50286A6D-2427-4224-9BF8-5DE0BB9F0530}" type="parTrans" cxnId="{E5462DCA-6860-4504-8F65-9B386885A2BB}">
      <dgm:prSet/>
      <dgm:spPr/>
      <dgm:t>
        <a:bodyPr/>
        <a:lstStyle/>
        <a:p>
          <a:endParaRPr lang="uk-UA"/>
        </a:p>
      </dgm:t>
    </dgm:pt>
    <dgm:pt modelId="{A0499F54-6792-4D58-B860-C0C5F7ABF959}" type="sibTrans" cxnId="{E5462DCA-6860-4504-8F65-9B386885A2BB}">
      <dgm:prSet/>
      <dgm:spPr/>
      <dgm:t>
        <a:bodyPr/>
        <a:lstStyle/>
        <a:p>
          <a:endParaRPr lang="uk-UA"/>
        </a:p>
      </dgm:t>
    </dgm:pt>
    <dgm:pt modelId="{7AC829B5-8B95-4246-8D26-4D0C853D7402}">
      <dgm:prSet phldrT="[Текст]"/>
      <dgm:spPr/>
      <dgm:t>
        <a:bodyPr/>
        <a:lstStyle/>
        <a:p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10" tooltip="Musepack"/>
            </a:rPr>
            <a:t>Musepack</a:t>
          </a:r>
          <a:r>
            <a:rPr lang="ru-RU" b="1" dirty="0" smtClean="0">
              <a:solidFill>
                <a:schemeClr val="tx1"/>
              </a:solidFill>
            </a:rPr>
            <a:t>, </a:t>
          </a:r>
          <a:endParaRPr lang="uk-UA" b="1" dirty="0">
            <a:solidFill>
              <a:schemeClr val="tx1"/>
            </a:solidFill>
          </a:endParaRPr>
        </a:p>
      </dgm:t>
    </dgm:pt>
    <dgm:pt modelId="{A89DD88D-AE51-48B9-93CB-0E06BA39120F}" type="parTrans" cxnId="{D9CEF0DF-DBC2-4764-8528-F53F35714BAF}">
      <dgm:prSet/>
      <dgm:spPr/>
      <dgm:t>
        <a:bodyPr/>
        <a:lstStyle/>
        <a:p>
          <a:endParaRPr lang="uk-UA"/>
        </a:p>
      </dgm:t>
    </dgm:pt>
    <dgm:pt modelId="{4FC147EB-BC58-4218-A9A6-4F92A31F31DB}" type="sibTrans" cxnId="{D9CEF0DF-DBC2-4764-8528-F53F35714BAF}">
      <dgm:prSet/>
      <dgm:spPr/>
      <dgm:t>
        <a:bodyPr/>
        <a:lstStyle/>
        <a:p>
          <a:endParaRPr lang="uk-UA"/>
        </a:p>
      </dgm:t>
    </dgm:pt>
    <dgm:pt modelId="{353730BF-BD58-47A2-A25E-EF4102DC6BE9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11" tooltip="AAC"/>
            </a:rPr>
            <a:t>AAC</a:t>
          </a:r>
          <a:r>
            <a:rPr lang="ru-RU" b="1" dirty="0" smtClean="0">
              <a:solidFill>
                <a:schemeClr val="tx1"/>
              </a:solidFill>
            </a:rPr>
            <a:t>, </a:t>
          </a:r>
          <a:endParaRPr lang="uk-UA" b="1" dirty="0">
            <a:solidFill>
              <a:schemeClr val="tx1"/>
            </a:solidFill>
          </a:endParaRPr>
        </a:p>
      </dgm:t>
    </dgm:pt>
    <dgm:pt modelId="{001CBA1B-8773-4127-AA43-6A09D83A7D5B}" type="parTrans" cxnId="{1EF08A40-3B06-4FA9-B3B5-FB8757C1A35C}">
      <dgm:prSet/>
      <dgm:spPr/>
      <dgm:t>
        <a:bodyPr/>
        <a:lstStyle/>
        <a:p>
          <a:endParaRPr lang="uk-UA"/>
        </a:p>
      </dgm:t>
    </dgm:pt>
    <dgm:pt modelId="{FDEA9F67-8192-499D-9AC4-9A7FA8798A20}" type="sibTrans" cxnId="{1EF08A40-3B06-4FA9-B3B5-FB8757C1A35C}">
      <dgm:prSet/>
      <dgm:spPr/>
      <dgm:t>
        <a:bodyPr/>
        <a:lstStyle/>
        <a:p>
          <a:endParaRPr lang="uk-UA"/>
        </a:p>
      </dgm:t>
    </dgm:pt>
    <dgm:pt modelId="{9E89AA3B-772D-4312-86E1-737A5C16491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ATRAC </a:t>
          </a:r>
          <a:r>
            <a:rPr lang="ru-RU" b="1" dirty="0" err="1" smtClean="0">
              <a:solidFill>
                <a:schemeClr val="tx1"/>
              </a:solidFill>
            </a:rPr>
            <a:t>чи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lossy</a:t>
          </a:r>
          <a:r>
            <a:rPr lang="ru-RU" b="1" dirty="0" smtClean="0">
              <a:solidFill>
                <a:schemeClr val="tx1"/>
              </a:solidFill>
            </a:rPr>
            <a:t> </a:t>
          </a:r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Windows</a:t>
          </a:r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 </a:t>
          </a:r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Media</a:t>
          </a:r>
          <a:r>
            <a:rPr lang="ru-RU" b="1" dirty="0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 </a:t>
          </a:r>
          <a:r>
            <a:rPr lang="ru-RU" b="1" dirty="0" err="1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Audio</a:t>
          </a:r>
          <a:r>
            <a:rPr lang="ru-RU" b="1" dirty="0" smtClean="0">
              <a:solidFill>
                <a:schemeClr val="tx1"/>
              </a:solidFill>
            </a:rPr>
            <a:t> (WMA).</a:t>
          </a:r>
          <a:endParaRPr lang="uk-UA" b="1" dirty="0">
            <a:solidFill>
              <a:schemeClr val="tx1"/>
            </a:solidFill>
          </a:endParaRPr>
        </a:p>
      </dgm:t>
    </dgm:pt>
    <dgm:pt modelId="{995B83F3-8324-4C79-AF14-BF9012EC96A5}" type="parTrans" cxnId="{7A40BA4E-E97E-4034-B99A-EDDF82673567}">
      <dgm:prSet/>
      <dgm:spPr/>
      <dgm:t>
        <a:bodyPr/>
        <a:lstStyle/>
        <a:p>
          <a:endParaRPr lang="uk-UA"/>
        </a:p>
      </dgm:t>
    </dgm:pt>
    <dgm:pt modelId="{1B9E5C2A-792E-4951-AC03-02C3F22A4577}" type="sibTrans" cxnId="{7A40BA4E-E97E-4034-B99A-EDDF82673567}">
      <dgm:prSet/>
      <dgm:spPr/>
      <dgm:t>
        <a:bodyPr/>
        <a:lstStyle/>
        <a:p>
          <a:endParaRPr lang="uk-UA"/>
        </a:p>
      </dgm:t>
    </dgm:pt>
    <dgm:pt modelId="{1F5E2A69-7612-416D-BADD-1EF5D2117CC1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Windows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Media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Audio</a:t>
          </a:r>
          <a:r>
            <a:rPr lang="ru-RU" b="1" dirty="0" smtClean="0">
              <a:solidFill>
                <a:schemeClr val="tx1"/>
              </a:solidFill>
            </a:rPr>
            <a:t> </a:t>
          </a:r>
          <a:r>
            <a:rPr lang="ru-RU" b="1" dirty="0" err="1" smtClean="0">
              <a:solidFill>
                <a:schemeClr val="tx1"/>
              </a:solidFill>
            </a:rPr>
            <a:t>Lossless</a:t>
          </a:r>
          <a:r>
            <a:rPr lang="ru-RU" b="1" dirty="0" smtClean="0">
              <a:solidFill>
                <a:schemeClr val="tx1"/>
              </a:solidFill>
            </a:rPr>
            <a:t> (WMA </a:t>
          </a:r>
          <a:r>
            <a:rPr lang="ru-RU" b="1" dirty="0" err="1" smtClean="0">
              <a:solidFill>
                <a:schemeClr val="tx1"/>
              </a:solidFill>
            </a:rPr>
            <a:t>Lossless</a:t>
          </a:r>
          <a:r>
            <a:rPr lang="ru-RU" b="1" dirty="0" smtClean="0">
              <a:solidFill>
                <a:schemeClr val="tx1"/>
              </a:solidFill>
            </a:rPr>
            <a:t>)</a:t>
          </a:r>
          <a:endParaRPr lang="uk-UA" b="1" dirty="0">
            <a:solidFill>
              <a:schemeClr val="tx1"/>
            </a:solidFill>
          </a:endParaRPr>
        </a:p>
      </dgm:t>
    </dgm:pt>
    <dgm:pt modelId="{FBB0DDC9-F6DB-4C87-8AA8-11761D84ED17}" type="parTrans" cxnId="{3A34E074-E7BF-4755-B88D-F54500069E18}">
      <dgm:prSet/>
      <dgm:spPr/>
      <dgm:t>
        <a:bodyPr/>
        <a:lstStyle/>
        <a:p>
          <a:endParaRPr lang="uk-UA"/>
        </a:p>
      </dgm:t>
    </dgm:pt>
    <dgm:pt modelId="{9545A63C-774E-44A9-98BB-B6DD20E018BD}" type="sibTrans" cxnId="{3A34E074-E7BF-4755-B88D-F54500069E18}">
      <dgm:prSet/>
      <dgm:spPr/>
      <dgm:t>
        <a:bodyPr/>
        <a:lstStyle/>
        <a:p>
          <a:endParaRPr lang="uk-UA"/>
        </a:p>
      </dgm:t>
    </dgm:pt>
    <dgm:pt modelId="{912B268D-B1F7-4973-90CB-76662B3589B2}" type="pres">
      <dgm:prSet presAssocID="{6E3A6560-6540-47AE-A431-96E12A87F9C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C2F6B9A3-10C9-489C-A519-8CCD8758407A}" type="pres">
      <dgm:prSet presAssocID="{615BCF00-47F6-4E5A-824B-1788802F6F46}" presName="composite" presStyleCnt="0"/>
      <dgm:spPr/>
    </dgm:pt>
    <dgm:pt modelId="{A3E0096B-C13C-4FDF-A957-57697A9CE807}" type="pres">
      <dgm:prSet presAssocID="{615BCF00-47F6-4E5A-824B-1788802F6F46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0392423-80E5-4FE4-869F-F20F92E1EDEE}" type="pres">
      <dgm:prSet presAssocID="{615BCF00-47F6-4E5A-824B-1788802F6F46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AD040B8-A4E1-4AFF-9348-C6C10F93CEDC}" type="pres">
      <dgm:prSet presAssocID="{4A7520CE-8029-4F50-A891-F99B621E27AD}" presName="space" presStyleCnt="0"/>
      <dgm:spPr/>
    </dgm:pt>
    <dgm:pt modelId="{A03629E4-8A18-422E-A125-906380DC50E6}" type="pres">
      <dgm:prSet presAssocID="{0ECA1BFE-82A6-4BB2-AF95-1489A774493A}" presName="composite" presStyleCnt="0"/>
      <dgm:spPr/>
    </dgm:pt>
    <dgm:pt modelId="{0463CDEA-83EA-4A21-9A4A-F533BEB0BCDC}" type="pres">
      <dgm:prSet presAssocID="{0ECA1BFE-82A6-4BB2-AF95-1489A774493A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020A6E27-85D5-4ABC-8F3E-8D0F6D4CBDA8}" type="pres">
      <dgm:prSet presAssocID="{0ECA1BFE-82A6-4BB2-AF95-1489A774493A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11EB77C9-CA3A-4F2E-9D19-71674C40D70E}" type="pres">
      <dgm:prSet presAssocID="{E62E1733-BD9D-47BE-8E76-BAB2C273AEEE}" presName="space" presStyleCnt="0"/>
      <dgm:spPr/>
    </dgm:pt>
    <dgm:pt modelId="{6DD1754E-F85F-4EAC-83AC-2D8A2399EB1B}" type="pres">
      <dgm:prSet presAssocID="{AC84F0E5-1BD9-4603-9065-384930DB427A}" presName="composite" presStyleCnt="0"/>
      <dgm:spPr/>
    </dgm:pt>
    <dgm:pt modelId="{4BC1A0A6-0CEF-4AC5-96E0-7504F688B64D}" type="pres">
      <dgm:prSet presAssocID="{AC84F0E5-1BD9-4603-9065-384930DB427A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9CB40B74-5DB3-4EEE-B217-2BAC0AE14564}" type="pres">
      <dgm:prSet presAssocID="{AC84F0E5-1BD9-4603-9065-384930DB427A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51305252-DDFC-4BE5-8B94-FF728B5D6597}" type="presOf" srcId="{91B26EEF-1218-44F9-A3FB-096E15ADEC71}" destId="{50392423-80E5-4FE4-869F-F20F92E1EDEE}" srcOrd="0" destOrd="2" presId="urn:microsoft.com/office/officeart/2005/8/layout/hList1"/>
    <dgm:cxn modelId="{75895247-E117-4A91-91B7-2E752E9F61E7}" type="presOf" srcId="{031339E2-B2C6-4310-8701-16C7A82A8285}" destId="{020A6E27-85D5-4ABC-8F3E-8D0F6D4CBDA8}" srcOrd="0" destOrd="4" presId="urn:microsoft.com/office/officeart/2005/8/layout/hList1"/>
    <dgm:cxn modelId="{F724987A-D51E-4127-9967-2AB9D2136079}" type="presOf" srcId="{21B32C1C-FAB3-4A04-AB5B-AB3F743F5C13}" destId="{9CB40B74-5DB3-4EEE-B217-2BAC0AE14564}" srcOrd="0" destOrd="0" presId="urn:microsoft.com/office/officeart/2005/8/layout/hList1"/>
    <dgm:cxn modelId="{E4917CBA-D42D-4C3D-96C6-0A2ABCBB68BE}" srcId="{615BCF00-47F6-4E5A-824B-1788802F6F46}" destId="{E1F61AEB-94D6-4247-A07C-BEE7B1AF4339}" srcOrd="0" destOrd="0" parTransId="{D5D21BA0-8775-4194-95E8-855D7E9C1EE9}" sibTransId="{4FFD7392-1EF7-40C8-A2D3-9A59CC651551}"/>
    <dgm:cxn modelId="{599F9022-CFC3-4FE1-B9D7-B8D738373CE3}" srcId="{615BCF00-47F6-4E5A-824B-1788802F6F46}" destId="{91B26EEF-1218-44F9-A3FB-096E15ADEC71}" srcOrd="2" destOrd="0" parTransId="{DD6053AA-1860-4A88-81B0-FFAF1610AB8D}" sibTransId="{3C64C0E9-FC3B-4B63-97FC-D1AAD2423072}"/>
    <dgm:cxn modelId="{7A40BA4E-E97E-4034-B99A-EDDF82673567}" srcId="{AC84F0E5-1BD9-4603-9065-384930DB427A}" destId="{9E89AA3B-772D-4312-86E1-737A5C164911}" srcOrd="4" destOrd="0" parTransId="{995B83F3-8324-4C79-AF14-BF9012EC96A5}" sibTransId="{1B9E5C2A-792E-4951-AC03-02C3F22A4577}"/>
    <dgm:cxn modelId="{EDF5D28D-F891-4530-8757-DAC262F9E062}" type="presOf" srcId="{E81FF98C-9D82-4051-AF07-E947CE1E3081}" destId="{020A6E27-85D5-4ABC-8F3E-8D0F6D4CBDA8}" srcOrd="0" destOrd="3" presId="urn:microsoft.com/office/officeart/2005/8/layout/hList1"/>
    <dgm:cxn modelId="{930BCD1E-AFB3-4AAB-B339-056C4AD774AF}" srcId="{0ECA1BFE-82A6-4BB2-AF95-1489A774493A}" destId="{E4160F69-E495-4856-AF64-3D61E537083E}" srcOrd="2" destOrd="0" parTransId="{4B4D3D43-6AEE-411A-AEFF-1A04274CDC4A}" sibTransId="{07C0E9B4-006E-4D9A-A4EE-E6EDCCC59BCE}"/>
    <dgm:cxn modelId="{1EF08A40-3B06-4FA9-B3B5-FB8757C1A35C}" srcId="{AC84F0E5-1BD9-4603-9065-384930DB427A}" destId="{353730BF-BD58-47A2-A25E-EF4102DC6BE9}" srcOrd="3" destOrd="0" parTransId="{001CBA1B-8773-4127-AA43-6A09D83A7D5B}" sibTransId="{FDEA9F67-8192-499D-9AC4-9A7FA8798A20}"/>
    <dgm:cxn modelId="{E5462DCA-6860-4504-8F65-9B386885A2BB}" srcId="{AC84F0E5-1BD9-4603-9065-384930DB427A}" destId="{56730C0B-D1AB-4C1C-A137-9732E59EF6BC}" srcOrd="1" destOrd="0" parTransId="{50286A6D-2427-4224-9BF8-5DE0BB9F0530}" sibTransId="{A0499F54-6792-4D58-B860-C0C5F7ABF959}"/>
    <dgm:cxn modelId="{BDC077FE-B282-4542-8E83-2E1F8DF21D23}" type="presOf" srcId="{AC84F0E5-1BD9-4603-9065-384930DB427A}" destId="{4BC1A0A6-0CEF-4AC5-96E0-7504F688B64D}" srcOrd="0" destOrd="0" presId="urn:microsoft.com/office/officeart/2005/8/layout/hList1"/>
    <dgm:cxn modelId="{938DDD5D-1E98-4984-82FD-8057BFEFF740}" srcId="{6E3A6560-6540-47AE-A431-96E12A87F9C3}" destId="{AC84F0E5-1BD9-4603-9065-384930DB427A}" srcOrd="2" destOrd="0" parTransId="{D996E619-F572-41AB-9FD6-33A6C7BACB52}" sibTransId="{61EB0D27-0B29-432B-AAB8-AB1F9140E877}"/>
    <dgm:cxn modelId="{57AA8B7E-3040-42F1-837B-E1BECB3E6035}" type="presOf" srcId="{E4160F69-E495-4856-AF64-3D61E537083E}" destId="{020A6E27-85D5-4ABC-8F3E-8D0F6D4CBDA8}" srcOrd="0" destOrd="2" presId="urn:microsoft.com/office/officeart/2005/8/layout/hList1"/>
    <dgm:cxn modelId="{73218FA3-255B-4673-9E11-4F02009E94DA}" type="presOf" srcId="{032ECBF5-FCF6-43FB-A916-5D7996037127}" destId="{020A6E27-85D5-4ABC-8F3E-8D0F6D4CBDA8}" srcOrd="0" destOrd="6" presId="urn:microsoft.com/office/officeart/2005/8/layout/hList1"/>
    <dgm:cxn modelId="{C07C9160-FA80-4091-844F-14A9F0F4D2E0}" type="presOf" srcId="{615BCF00-47F6-4E5A-824B-1788802F6F46}" destId="{A3E0096B-C13C-4FDF-A957-57697A9CE807}" srcOrd="0" destOrd="0" presId="urn:microsoft.com/office/officeart/2005/8/layout/hList1"/>
    <dgm:cxn modelId="{F620F338-9AA1-48BF-A9FB-842CC8AAD1EA}" type="presOf" srcId="{821A5FA5-9B29-4511-91A3-30E0B4D3902B}" destId="{50392423-80E5-4FE4-869F-F20F92E1EDEE}" srcOrd="0" destOrd="1" presId="urn:microsoft.com/office/officeart/2005/8/layout/hList1"/>
    <dgm:cxn modelId="{BE4EA848-E86D-496A-89FA-D08C2E0D0FFF}" srcId="{0ECA1BFE-82A6-4BB2-AF95-1489A774493A}" destId="{64554B0F-CF1D-4337-B64E-CF74BC8EB2ED}" srcOrd="7" destOrd="0" parTransId="{6A2F0939-E403-4A23-9283-818F5928D3C4}" sibTransId="{8B49AA27-3E9E-4D70-9C22-540533217BF0}"/>
    <dgm:cxn modelId="{79E504A5-5ECB-43F5-865F-E9B38D939CD9}" srcId="{AC84F0E5-1BD9-4603-9065-384930DB427A}" destId="{21B32C1C-FAB3-4A04-AB5B-AB3F743F5C13}" srcOrd="0" destOrd="0" parTransId="{E761BF18-5920-4A93-95C2-5D1B0CF22244}" sibTransId="{7E153212-B24B-49DD-B0CB-2A3D603D631C}"/>
    <dgm:cxn modelId="{BAEF9D52-D706-414A-905B-B478AC66D4C1}" type="presOf" srcId="{56730C0B-D1AB-4C1C-A137-9732E59EF6BC}" destId="{9CB40B74-5DB3-4EEE-B217-2BAC0AE14564}" srcOrd="0" destOrd="1" presId="urn:microsoft.com/office/officeart/2005/8/layout/hList1"/>
    <dgm:cxn modelId="{F20C2E57-E11C-4E53-AE6F-B3519C0E0B1A}" srcId="{0ECA1BFE-82A6-4BB2-AF95-1489A774493A}" destId="{031339E2-B2C6-4310-8701-16C7A82A8285}" srcOrd="4" destOrd="0" parTransId="{E2A3E15E-D08B-48AE-8B4C-1987E4806B8B}" sibTransId="{B813E180-F57E-4A1B-A1CF-3FAB1FB559A7}"/>
    <dgm:cxn modelId="{2EE784DA-0AE8-4B2C-83F3-DC4585A0BA85}" srcId="{0ECA1BFE-82A6-4BB2-AF95-1489A774493A}" destId="{032ECBF5-FCF6-43FB-A916-5D7996037127}" srcOrd="6" destOrd="0" parTransId="{DF93F59A-3F5B-4D6D-9DAF-49A9A8CE2101}" sibTransId="{9C5C055B-AB74-4971-9DA1-B8889EA5F3F0}"/>
    <dgm:cxn modelId="{1786716E-443C-4F7F-834F-C0B0AD4CDFD6}" srcId="{615BCF00-47F6-4E5A-824B-1788802F6F46}" destId="{821A5FA5-9B29-4511-91A3-30E0B4D3902B}" srcOrd="1" destOrd="0" parTransId="{62A6FC70-01A1-45CB-8365-7F3E4EE6FC4B}" sibTransId="{53006176-B62C-4ED4-A06B-7710799BDA32}"/>
    <dgm:cxn modelId="{BAF3B71D-C1CA-4582-8E16-6221C733CD35}" type="presOf" srcId="{851D23A5-88F4-4014-A5A4-AB890B3615FB}" destId="{020A6E27-85D5-4ABC-8F3E-8D0F6D4CBDA8}" srcOrd="0" destOrd="0" presId="urn:microsoft.com/office/officeart/2005/8/layout/hList1"/>
    <dgm:cxn modelId="{A93C0AC7-C652-44A9-A90D-FD7D4DB2FCB1}" srcId="{0ECA1BFE-82A6-4BB2-AF95-1489A774493A}" destId="{E81FF98C-9D82-4051-AF07-E947CE1E3081}" srcOrd="3" destOrd="0" parTransId="{ACA64A0B-DD38-4B96-A21D-9F37EE3BB3CB}" sibTransId="{1EDBA359-BCFF-48B6-AF09-5AF6E1492887}"/>
    <dgm:cxn modelId="{D9CEF0DF-DBC2-4764-8528-F53F35714BAF}" srcId="{AC84F0E5-1BD9-4603-9065-384930DB427A}" destId="{7AC829B5-8B95-4246-8D26-4D0C853D7402}" srcOrd="2" destOrd="0" parTransId="{A89DD88D-AE51-48B9-93CB-0E06BA39120F}" sibTransId="{4FC147EB-BC58-4218-A9A6-4F92A31F31DB}"/>
    <dgm:cxn modelId="{7EDBFD4B-C0FA-4C2B-ABAE-234A87FF0D34}" type="presOf" srcId="{E1F61AEB-94D6-4247-A07C-BEE7B1AF4339}" destId="{50392423-80E5-4FE4-869F-F20F92E1EDEE}" srcOrd="0" destOrd="0" presId="urn:microsoft.com/office/officeart/2005/8/layout/hList1"/>
    <dgm:cxn modelId="{D7D86CEC-4CBC-426D-9ECE-2D439D021720}" srcId="{6E3A6560-6540-47AE-A431-96E12A87F9C3}" destId="{0ECA1BFE-82A6-4BB2-AF95-1489A774493A}" srcOrd="1" destOrd="0" parTransId="{A79450C4-F03D-4309-9163-03779FF58830}" sibTransId="{E62E1733-BD9D-47BE-8E76-BAB2C273AEEE}"/>
    <dgm:cxn modelId="{1862201A-8E2F-45DF-BF75-495EE0E6E27A}" type="presOf" srcId="{7AC829B5-8B95-4246-8D26-4D0C853D7402}" destId="{9CB40B74-5DB3-4EEE-B217-2BAC0AE14564}" srcOrd="0" destOrd="2" presId="urn:microsoft.com/office/officeart/2005/8/layout/hList1"/>
    <dgm:cxn modelId="{D4209B99-A9B2-43A1-B3EA-23D9E86887BB}" type="presOf" srcId="{64554B0F-CF1D-4337-B64E-CF74BC8EB2ED}" destId="{020A6E27-85D5-4ABC-8F3E-8D0F6D4CBDA8}" srcOrd="0" destOrd="7" presId="urn:microsoft.com/office/officeart/2005/8/layout/hList1"/>
    <dgm:cxn modelId="{47E9F5EE-353E-47AD-845B-327AB1242B09}" type="presOf" srcId="{0ECA1BFE-82A6-4BB2-AF95-1489A774493A}" destId="{0463CDEA-83EA-4A21-9A4A-F533BEB0BCDC}" srcOrd="0" destOrd="0" presId="urn:microsoft.com/office/officeart/2005/8/layout/hList1"/>
    <dgm:cxn modelId="{4C1DA48B-D8A4-4168-9C6B-2BB5A00440A2}" srcId="{0ECA1BFE-82A6-4BB2-AF95-1489A774493A}" destId="{7350B196-122B-4B6F-AA7B-3407D840982C}" srcOrd="5" destOrd="0" parTransId="{ABAB0A79-854A-4280-B9CA-4C394D48BC3A}" sibTransId="{30BD02A1-7706-4629-8216-F9C8B520A56A}"/>
    <dgm:cxn modelId="{220914F6-2E0E-40DD-9E18-74FEFEB4240A}" srcId="{0ECA1BFE-82A6-4BB2-AF95-1489A774493A}" destId="{851D23A5-88F4-4014-A5A4-AB890B3615FB}" srcOrd="0" destOrd="0" parTransId="{226AD020-EEFA-45A6-B459-450936480216}" sibTransId="{F6A28C29-B66D-4987-9311-EBB4477D2AE5}"/>
    <dgm:cxn modelId="{5C573158-CE2A-4F5D-8DCD-0DD87B21A1C7}" type="presOf" srcId="{7350B196-122B-4B6F-AA7B-3407D840982C}" destId="{020A6E27-85D5-4ABC-8F3E-8D0F6D4CBDA8}" srcOrd="0" destOrd="5" presId="urn:microsoft.com/office/officeart/2005/8/layout/hList1"/>
    <dgm:cxn modelId="{B7FF51AE-CF2C-4CCE-8ABC-F74228CAD2C7}" type="presOf" srcId="{9E89AA3B-772D-4312-86E1-737A5C164911}" destId="{9CB40B74-5DB3-4EEE-B217-2BAC0AE14564}" srcOrd="0" destOrd="4" presId="urn:microsoft.com/office/officeart/2005/8/layout/hList1"/>
    <dgm:cxn modelId="{3702E6F6-6776-4FCF-BE22-901BA7470A02}" type="presOf" srcId="{1F5E2A69-7612-416D-BADD-1EF5D2117CC1}" destId="{020A6E27-85D5-4ABC-8F3E-8D0F6D4CBDA8}" srcOrd="0" destOrd="8" presId="urn:microsoft.com/office/officeart/2005/8/layout/hList1"/>
    <dgm:cxn modelId="{6CEB4D92-5910-450A-8EDD-85E0C5C65E00}" type="presOf" srcId="{353730BF-BD58-47A2-A25E-EF4102DC6BE9}" destId="{9CB40B74-5DB3-4EEE-B217-2BAC0AE14564}" srcOrd="0" destOrd="3" presId="urn:microsoft.com/office/officeart/2005/8/layout/hList1"/>
    <dgm:cxn modelId="{FF6707D1-3795-47FD-940F-16AD40DB6F5C}" type="presOf" srcId="{6E3A6560-6540-47AE-A431-96E12A87F9C3}" destId="{912B268D-B1F7-4973-90CB-76662B3589B2}" srcOrd="0" destOrd="0" presId="urn:microsoft.com/office/officeart/2005/8/layout/hList1"/>
    <dgm:cxn modelId="{3A34E074-E7BF-4755-B88D-F54500069E18}" srcId="{0ECA1BFE-82A6-4BB2-AF95-1489A774493A}" destId="{1F5E2A69-7612-416D-BADD-1EF5D2117CC1}" srcOrd="8" destOrd="0" parTransId="{FBB0DDC9-F6DB-4C87-8AA8-11761D84ED17}" sibTransId="{9545A63C-774E-44A9-98BB-B6DD20E018BD}"/>
    <dgm:cxn modelId="{93FCD6B4-78AE-485D-84A3-A9468C253EB5}" srcId="{0ECA1BFE-82A6-4BB2-AF95-1489A774493A}" destId="{34E6F421-3E39-4E6F-94EA-14B2E8D39095}" srcOrd="1" destOrd="0" parTransId="{C2B079E9-3B70-4C7B-9EB1-EFA48BEF319F}" sibTransId="{68016AEB-DDEF-439B-A0B1-B6DE9AAB9102}"/>
    <dgm:cxn modelId="{3A467EA1-CF47-4A34-9668-29162100FB5D}" srcId="{6E3A6560-6540-47AE-A431-96E12A87F9C3}" destId="{615BCF00-47F6-4E5A-824B-1788802F6F46}" srcOrd="0" destOrd="0" parTransId="{9F1AA189-C7D2-4B8D-A875-02A13E35B3B1}" sibTransId="{4A7520CE-8029-4F50-A891-F99B621E27AD}"/>
    <dgm:cxn modelId="{3468E372-C306-4585-9349-8C902038D723}" type="presOf" srcId="{34E6F421-3E39-4E6F-94EA-14B2E8D39095}" destId="{020A6E27-85D5-4ABC-8F3E-8D0F6D4CBDA8}" srcOrd="0" destOrd="1" presId="urn:microsoft.com/office/officeart/2005/8/layout/hList1"/>
    <dgm:cxn modelId="{5F88958C-867E-4F96-9DCE-5D2FCD87AF4B}" type="presParOf" srcId="{912B268D-B1F7-4973-90CB-76662B3589B2}" destId="{C2F6B9A3-10C9-489C-A519-8CCD8758407A}" srcOrd="0" destOrd="0" presId="urn:microsoft.com/office/officeart/2005/8/layout/hList1"/>
    <dgm:cxn modelId="{4C059494-51E9-4EF4-A5F5-9F30192BE110}" type="presParOf" srcId="{C2F6B9A3-10C9-489C-A519-8CCD8758407A}" destId="{A3E0096B-C13C-4FDF-A957-57697A9CE807}" srcOrd="0" destOrd="0" presId="urn:microsoft.com/office/officeart/2005/8/layout/hList1"/>
    <dgm:cxn modelId="{DA6431C1-3B76-46AA-AA48-9EEAC80C9760}" type="presParOf" srcId="{C2F6B9A3-10C9-489C-A519-8CCD8758407A}" destId="{50392423-80E5-4FE4-869F-F20F92E1EDEE}" srcOrd="1" destOrd="0" presId="urn:microsoft.com/office/officeart/2005/8/layout/hList1"/>
    <dgm:cxn modelId="{85AB7F52-2C97-4294-B42D-8BAF61B098BE}" type="presParOf" srcId="{912B268D-B1F7-4973-90CB-76662B3589B2}" destId="{BAD040B8-A4E1-4AFF-9348-C6C10F93CEDC}" srcOrd="1" destOrd="0" presId="urn:microsoft.com/office/officeart/2005/8/layout/hList1"/>
    <dgm:cxn modelId="{5BABADF3-C945-42B4-B5FF-069ECEDA219D}" type="presParOf" srcId="{912B268D-B1F7-4973-90CB-76662B3589B2}" destId="{A03629E4-8A18-422E-A125-906380DC50E6}" srcOrd="2" destOrd="0" presId="urn:microsoft.com/office/officeart/2005/8/layout/hList1"/>
    <dgm:cxn modelId="{06D21D78-9324-43FB-8F18-C9D13B369576}" type="presParOf" srcId="{A03629E4-8A18-422E-A125-906380DC50E6}" destId="{0463CDEA-83EA-4A21-9A4A-F533BEB0BCDC}" srcOrd="0" destOrd="0" presId="urn:microsoft.com/office/officeart/2005/8/layout/hList1"/>
    <dgm:cxn modelId="{3F19D73A-B432-4244-A71A-E632F46632E1}" type="presParOf" srcId="{A03629E4-8A18-422E-A125-906380DC50E6}" destId="{020A6E27-85D5-4ABC-8F3E-8D0F6D4CBDA8}" srcOrd="1" destOrd="0" presId="urn:microsoft.com/office/officeart/2005/8/layout/hList1"/>
    <dgm:cxn modelId="{A46A3E58-3C79-4D94-9075-9488704575CC}" type="presParOf" srcId="{912B268D-B1F7-4973-90CB-76662B3589B2}" destId="{11EB77C9-CA3A-4F2E-9D19-71674C40D70E}" srcOrd="3" destOrd="0" presId="urn:microsoft.com/office/officeart/2005/8/layout/hList1"/>
    <dgm:cxn modelId="{AC5FB0EC-7850-4313-BE4C-53859B6ECD58}" type="presParOf" srcId="{912B268D-B1F7-4973-90CB-76662B3589B2}" destId="{6DD1754E-F85F-4EAC-83AC-2D8A2399EB1B}" srcOrd="4" destOrd="0" presId="urn:microsoft.com/office/officeart/2005/8/layout/hList1"/>
    <dgm:cxn modelId="{F46EFF37-AC1D-4E62-A42E-351D72FE2A1C}" type="presParOf" srcId="{6DD1754E-F85F-4EAC-83AC-2D8A2399EB1B}" destId="{4BC1A0A6-0CEF-4AC5-96E0-7504F688B64D}" srcOrd="0" destOrd="0" presId="urn:microsoft.com/office/officeart/2005/8/layout/hList1"/>
    <dgm:cxn modelId="{D4946870-BA9E-4529-9530-FEFDB4355579}" type="presParOf" srcId="{6DD1754E-F85F-4EAC-83AC-2D8A2399EB1B}" destId="{9CB40B74-5DB3-4EEE-B217-2BAC0AE1456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E0096B-C13C-4FDF-A957-57697A9CE807}">
      <dsp:nvSpPr>
        <dsp:cNvPr id="0" name=""/>
        <dsp:cNvSpPr/>
      </dsp:nvSpPr>
      <dsp:spPr>
        <a:xfrm>
          <a:off x="2327" y="2735"/>
          <a:ext cx="2269009" cy="76545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noProof="0" dirty="0" smtClean="0">
              <a:solidFill>
                <a:srgbClr val="FFC000"/>
              </a:solidFill>
            </a:rPr>
            <a:t>Нестиснені формати</a:t>
          </a:r>
          <a:endParaRPr lang="uk-UA" sz="1600" b="1" kern="1200" noProof="0" dirty="0">
            <a:solidFill>
              <a:srgbClr val="FFC000"/>
            </a:solidFill>
          </a:endParaRPr>
        </a:p>
      </dsp:txBody>
      <dsp:txXfrm>
        <a:off x="2327" y="2735"/>
        <a:ext cx="2269009" cy="765450"/>
      </dsp:txXfrm>
    </dsp:sp>
    <dsp:sp modelId="{50392423-80E5-4FE4-869F-F20F92E1EDEE}">
      <dsp:nvSpPr>
        <dsp:cNvPr id="0" name=""/>
        <dsp:cNvSpPr/>
      </dsp:nvSpPr>
      <dsp:spPr>
        <a:xfrm>
          <a:off x="2327" y="768186"/>
          <a:ext cx="2269009" cy="2482337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1" tooltip="WAV"/>
            </a:rPr>
            <a:t>WAV</a:t>
          </a:r>
          <a:r>
            <a:rPr lang="ru-RU" sz="1300" b="1" kern="1200" dirty="0" smtClean="0">
              <a:solidFill>
                <a:schemeClr val="tx1"/>
              </a:solidFill>
            </a:rPr>
            <a:t>, 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2" tooltip="AIFF"/>
            </a:rPr>
            <a:t>AIFF</a:t>
          </a:r>
          <a:r>
            <a:rPr lang="ru-RU" sz="1300" b="1" kern="1200" dirty="0" smtClean="0">
              <a:solidFill>
                <a:schemeClr val="tx1"/>
              </a:solidFill>
            </a:rPr>
            <a:t>, 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3" tooltip="AU"/>
            </a:rPr>
            <a:t>AU</a:t>
          </a:r>
          <a:r>
            <a:rPr lang="ru-RU" sz="1300" b="1" kern="1200" dirty="0" smtClean="0">
              <a:solidFill>
                <a:schemeClr val="tx1"/>
              </a:solidFill>
            </a:rPr>
            <a:t> </a:t>
          </a:r>
          <a:r>
            <a:rPr lang="ru-RU" sz="1300" b="1" kern="1200" dirty="0" err="1" smtClean="0">
              <a:solidFill>
                <a:schemeClr val="tx1"/>
              </a:solidFill>
            </a:rPr>
            <a:t>або</a:t>
          </a:r>
          <a:r>
            <a:rPr lang="ru-RU" sz="1300" b="1" kern="1200" dirty="0" smtClean="0">
              <a:solidFill>
                <a:schemeClr val="tx1"/>
              </a:solidFill>
            </a:rPr>
            <a:t> </a:t>
          </a: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4" tooltip="PCM"/>
            </a:rPr>
            <a:t>PCM</a:t>
          </a:r>
          <a:endParaRPr lang="uk-UA" sz="1300" b="1" kern="1200" dirty="0">
            <a:solidFill>
              <a:schemeClr val="tx1"/>
            </a:solidFill>
          </a:endParaRPr>
        </a:p>
      </dsp:txBody>
      <dsp:txXfrm>
        <a:off x="2327" y="768186"/>
        <a:ext cx="2269009" cy="2482337"/>
      </dsp:txXfrm>
    </dsp:sp>
    <dsp:sp modelId="{0463CDEA-83EA-4A21-9A4A-F533BEB0BCDC}">
      <dsp:nvSpPr>
        <dsp:cNvPr id="0" name=""/>
        <dsp:cNvSpPr/>
      </dsp:nvSpPr>
      <dsp:spPr>
        <a:xfrm>
          <a:off x="2588998" y="2735"/>
          <a:ext cx="2269009" cy="76545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chemeClr val="accent6">
                  <a:lumMod val="75000"/>
                </a:schemeClr>
              </a:solidFill>
            </a:rPr>
            <a:t>Формати зі стисненням без втрат</a:t>
          </a:r>
          <a:endParaRPr lang="uk-UA" sz="1600" b="1" kern="1200" dirty="0">
            <a:solidFill>
              <a:schemeClr val="accent6">
                <a:lumMod val="75000"/>
              </a:schemeClr>
            </a:solidFill>
          </a:endParaRPr>
        </a:p>
      </dsp:txBody>
      <dsp:txXfrm>
        <a:off x="2588998" y="2735"/>
        <a:ext cx="2269009" cy="765450"/>
      </dsp:txXfrm>
    </dsp:sp>
    <dsp:sp modelId="{020A6E27-85D5-4ABC-8F3E-8D0F6D4CBDA8}">
      <dsp:nvSpPr>
        <dsp:cNvPr id="0" name=""/>
        <dsp:cNvSpPr/>
      </dsp:nvSpPr>
      <dsp:spPr>
        <a:xfrm>
          <a:off x="2588998" y="768186"/>
          <a:ext cx="2269009" cy="2482337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</a:rPr>
            <a:t>FLAC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5" tooltip="Monkey's Audio"/>
            </a:rPr>
            <a:t>Monkey's</a:t>
          </a: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5" tooltip="Monkey's Audio"/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5" tooltip="Monkey's Audio"/>
            </a:rPr>
            <a:t>Audio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6" tooltip="Shorten"/>
            </a:rPr>
            <a:t>Shorten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 smtClean="0">
              <a:solidFill>
                <a:schemeClr val="tx1"/>
              </a:solidFill>
            </a:rPr>
            <a:t>Tom's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lossless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Audio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Kompressor</a:t>
          </a:r>
          <a:r>
            <a:rPr lang="ru-RU" sz="1300" b="1" kern="1200" dirty="0" smtClean="0">
              <a:solidFill>
                <a:schemeClr val="tx1"/>
              </a:solidFill>
            </a:rPr>
            <a:t> (ТАК) 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</a:rPr>
            <a:t>TTA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</a:rPr>
            <a:t>ATRAC </a:t>
          </a:r>
          <a:r>
            <a:rPr lang="ru-RU" sz="1300" b="1" kern="1200" dirty="0" err="1" smtClean="0">
              <a:solidFill>
                <a:schemeClr val="tx1"/>
              </a:solidFill>
            </a:rPr>
            <a:t>Advanced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Lossless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7" tooltip="Apple Lossless"/>
            </a:rPr>
            <a:t>Apple</a:t>
          </a: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7" tooltip="Apple Lossless"/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7" tooltip="Apple Lossless"/>
            </a:rPr>
            <a:t>Lossless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</a:rPr>
            <a:t>MPEG-4 SLS, MPEG-4 ALS, MPEG-4 DST,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Windows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Media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Audio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Lossless</a:t>
          </a:r>
          <a:r>
            <a:rPr lang="ru-RU" sz="1300" b="1" kern="1200" dirty="0" smtClean="0">
              <a:solidFill>
                <a:schemeClr val="tx1"/>
              </a:solidFill>
            </a:rPr>
            <a:t> (WMA </a:t>
          </a:r>
          <a:r>
            <a:rPr lang="ru-RU" sz="1300" b="1" kern="1200" dirty="0" err="1" smtClean="0">
              <a:solidFill>
                <a:schemeClr val="tx1"/>
              </a:solidFill>
            </a:rPr>
            <a:t>Lossless</a:t>
          </a:r>
          <a:r>
            <a:rPr lang="ru-RU" sz="1300" b="1" kern="1200" dirty="0" smtClean="0">
              <a:solidFill>
                <a:schemeClr val="tx1"/>
              </a:solidFill>
            </a:rPr>
            <a:t>)</a:t>
          </a:r>
          <a:endParaRPr lang="uk-UA" sz="1300" b="1" kern="1200" dirty="0">
            <a:solidFill>
              <a:schemeClr val="tx1"/>
            </a:solidFill>
          </a:endParaRPr>
        </a:p>
      </dsp:txBody>
      <dsp:txXfrm>
        <a:off x="2588998" y="768186"/>
        <a:ext cx="2269009" cy="2482337"/>
      </dsp:txXfrm>
    </dsp:sp>
    <dsp:sp modelId="{4BC1A0A6-0CEF-4AC5-96E0-7504F688B64D}">
      <dsp:nvSpPr>
        <dsp:cNvPr id="0" name=""/>
        <dsp:cNvSpPr/>
      </dsp:nvSpPr>
      <dsp:spPr>
        <a:xfrm>
          <a:off x="5175669" y="2735"/>
          <a:ext cx="2269009" cy="76545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81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b="1" kern="1200" dirty="0" smtClean="0">
              <a:solidFill>
                <a:srgbClr val="FFC000"/>
              </a:solidFill>
            </a:rPr>
            <a:t>Формати зі стисненням з втратами</a:t>
          </a:r>
          <a:endParaRPr lang="uk-UA" sz="1600" b="1" kern="1200" dirty="0">
            <a:solidFill>
              <a:srgbClr val="FFC000"/>
            </a:solidFill>
          </a:endParaRPr>
        </a:p>
      </dsp:txBody>
      <dsp:txXfrm>
        <a:off x="5175669" y="2735"/>
        <a:ext cx="2269009" cy="765450"/>
      </dsp:txXfrm>
    </dsp:sp>
    <dsp:sp modelId="{9CB40B74-5DB3-4EEE-B217-2BAC0AE14564}">
      <dsp:nvSpPr>
        <dsp:cNvPr id="0" name=""/>
        <dsp:cNvSpPr/>
      </dsp:nvSpPr>
      <dsp:spPr>
        <a:xfrm>
          <a:off x="5175669" y="768186"/>
          <a:ext cx="2269009" cy="2482337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9342" tIns="69342" rIns="92456" bIns="104013" numCol="1" spcCol="1270" anchor="t" anchorCtr="0">
          <a:noAutofit/>
        </a:bodyPr>
        <a:lstStyle/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8" tooltip="MP3"/>
            </a:rPr>
            <a:t>MP3</a:t>
          </a:r>
          <a:r>
            <a:rPr lang="ru-RU" sz="1300" b="1" kern="1200" dirty="0" smtClean="0">
              <a:solidFill>
                <a:schemeClr val="tx1"/>
              </a:solidFill>
            </a:rPr>
            <a:t>, 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9" tooltip="Ogg Vorbis"/>
            </a:rPr>
            <a:t>Ogg</a:t>
          </a: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9" tooltip="Ogg Vorbis"/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9" tooltip="Ogg Vorbis"/>
            </a:rPr>
            <a:t>Vorbis</a:t>
          </a:r>
          <a:r>
            <a:rPr lang="ru-RU" sz="1300" b="1" kern="1200" dirty="0" smtClean="0">
              <a:solidFill>
                <a:schemeClr val="tx1"/>
              </a:solidFill>
            </a:rPr>
            <a:t>, 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10" tooltip="Musepack"/>
            </a:rPr>
            <a:t>Musepack</a:t>
          </a:r>
          <a:r>
            <a:rPr lang="ru-RU" sz="1300" b="1" kern="1200" dirty="0" smtClean="0">
              <a:solidFill>
                <a:schemeClr val="tx1"/>
              </a:solidFill>
            </a:rPr>
            <a:t>, 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11" tooltip="AAC"/>
            </a:rPr>
            <a:t>AAC</a:t>
          </a:r>
          <a:r>
            <a:rPr lang="ru-RU" sz="1300" b="1" kern="1200" dirty="0" smtClean="0">
              <a:solidFill>
                <a:schemeClr val="tx1"/>
              </a:solidFill>
            </a:rPr>
            <a:t>, </a:t>
          </a:r>
          <a:endParaRPr lang="uk-UA" sz="1300" b="1" kern="1200" dirty="0">
            <a:solidFill>
              <a:schemeClr val="tx1"/>
            </a:solidFill>
          </a:endParaRPr>
        </a:p>
        <a:p>
          <a:pPr marL="114300" lvl="1" indent="-114300" algn="l" defTabSz="577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300" b="1" kern="1200" dirty="0" smtClean="0">
              <a:solidFill>
                <a:schemeClr val="tx1"/>
              </a:solidFill>
            </a:rPr>
            <a:t>ATRAC </a:t>
          </a:r>
          <a:r>
            <a:rPr lang="ru-RU" sz="1300" b="1" kern="1200" dirty="0" err="1" smtClean="0">
              <a:solidFill>
                <a:schemeClr val="tx1"/>
              </a:solidFill>
            </a:rPr>
            <a:t>чи</a:t>
          </a:r>
          <a:r>
            <a:rPr lang="ru-RU" sz="1300" b="1" kern="1200" dirty="0" smtClean="0">
              <a:solidFill>
                <a:schemeClr val="tx1"/>
              </a:solidFill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</a:rPr>
            <a:t>lossy</a:t>
          </a:r>
          <a:r>
            <a:rPr lang="ru-RU" sz="1300" b="1" kern="1200" dirty="0" smtClean="0">
              <a:solidFill>
                <a:schemeClr val="tx1"/>
              </a:solidFill>
            </a:rPr>
            <a:t> </a:t>
          </a: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Windows</a:t>
          </a: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Media</a:t>
          </a:r>
          <a:r>
            <a:rPr lang="ru-RU" sz="1300" b="1" kern="1200" dirty="0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 </a:t>
          </a:r>
          <a:r>
            <a:rPr lang="ru-RU" sz="1300" b="1" kern="1200" dirty="0" err="1" smtClean="0">
              <a:solidFill>
                <a:schemeClr val="tx1"/>
              </a:solidFill>
              <a:hlinkClick xmlns:r="http://schemas.openxmlformats.org/officeDocument/2006/relationships" r:id="rId12" tooltip="Windows Media Audio"/>
            </a:rPr>
            <a:t>Audio</a:t>
          </a:r>
          <a:r>
            <a:rPr lang="ru-RU" sz="1300" b="1" kern="1200" dirty="0" smtClean="0">
              <a:solidFill>
                <a:schemeClr val="tx1"/>
              </a:solidFill>
            </a:rPr>
            <a:t> (WMA).</a:t>
          </a:r>
          <a:endParaRPr lang="uk-UA" sz="1300" b="1" kern="1200" dirty="0">
            <a:solidFill>
              <a:schemeClr val="tx1"/>
            </a:solidFill>
          </a:endParaRPr>
        </a:p>
      </dsp:txBody>
      <dsp:txXfrm>
        <a:off x="5175669" y="768186"/>
        <a:ext cx="2269009" cy="2482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6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E584A-9264-4C71-A92E-6AA51D2C034E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75967-49DB-4C16-8E4C-942B3E3C48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240557-B67A-417E-A4E5-CC7711BA0128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A6235-61A1-48D4-BB70-AF153AA333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1"/>
            <a:ext cx="1828800" cy="541019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5FD0F8-8E91-475A-AC0E-DC87E97CDE21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3DFB35-EC93-4712-B776-AE2861B792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0333A-5CA5-4612-B060-8D288BB2426D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6103B9-74CC-47A1-BFD2-3D70E21F223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777875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/>
          <a:lstStyle>
            <a:lvl1pPr algn="l">
              <a:defRPr sz="54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CF1DF-09C2-49FA-8C16-71BF762CDDFC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E40499-826F-4453-85AF-085FC7597D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57B2CD-A9E3-44AA-BFF5-7CD209A99CB5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C5B43-314C-4211-9EA3-F9F89EE68A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/>
          <p:nvPr/>
        </p:nvCxnSpPr>
        <p:spPr>
          <a:xfrm>
            <a:off x="7588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12"/>
          <p:cNvCxnSpPr/>
          <p:nvPr/>
        </p:nvCxnSpPr>
        <p:spPr>
          <a:xfrm>
            <a:off x="4645025" y="1249363"/>
            <a:ext cx="3657600" cy="15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4BD454-B503-4961-9AA7-78E8A5CA4837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054AE-CEC7-41F4-820C-A2975ECA78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E72E6-DB1A-49C4-BDD4-B33C0DA54848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529996-EBD7-4FBF-9F59-5E799568DF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3841B-7648-454F-A007-B3222B423138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BCF77-679B-47AE-9642-F9EB45D882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9"/>
          <p:cNvCxnSpPr/>
          <p:nvPr/>
        </p:nvCxnSpPr>
        <p:spPr>
          <a:xfrm rot="5400000">
            <a:off x="1677194" y="2515394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0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1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C2806-7DE4-4650-921C-6B157F66886C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971F3B-A80C-4B4F-8F57-6B396BA991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>
            <a:normAutofit/>
          </a:bodyPr>
          <a:lstStyle>
            <a:lvl1pPr algn="l">
              <a:defRPr sz="5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73AF80-FCAA-483E-BF69-D1F576C4E16E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6CA11-82CC-45FA-8A1F-AB51321CD0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62000" y="4572000"/>
            <a:ext cx="67818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762000" y="685800"/>
            <a:ext cx="7543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1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1" smtClean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76559AA-2F28-4141-8D08-AF8C46028CCF}" type="datetime1">
              <a:rPr lang="en-US"/>
              <a:pPr>
                <a:defRPr/>
              </a:pPr>
              <a:t>12/13/2017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0" y="6208713"/>
            <a:ext cx="48736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8013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2400" smtClean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+mn-cs"/>
              </a:defRPr>
            </a:lvl1pPr>
          </a:lstStyle>
          <a:p>
            <a:pPr>
              <a:defRPr/>
            </a:pPr>
            <a:fld id="{567F6075-B9E4-42EE-805B-AFF617413B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7875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77875" y="6172200"/>
            <a:ext cx="7543800" cy="269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65" r:id="rId2"/>
    <p:sldLayoutId id="2147483673" r:id="rId3"/>
    <p:sldLayoutId id="2147483666" r:id="rId4"/>
    <p:sldLayoutId id="2147483674" r:id="rId5"/>
    <p:sldLayoutId id="2147483667" r:id="rId6"/>
    <p:sldLayoutId id="2147483668" r:id="rId7"/>
    <p:sldLayoutId id="2147483675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fontAlgn="base">
        <a:spcBef>
          <a:spcPct val="0"/>
        </a:spcBef>
        <a:spcAft>
          <a:spcPct val="0"/>
        </a:spcAft>
        <a:defRPr sz="5400" kern="1200">
          <a:solidFill>
            <a:srgbClr val="262626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5400">
          <a:solidFill>
            <a:srgbClr val="262626"/>
          </a:solidFill>
          <a:latin typeface="Impact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3725"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363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kern="120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Toshiba" TargetMode="External"/><Relationship Id="rId7" Type="http://schemas.openxmlformats.org/officeDocument/2006/relationships/image" Target="../media/image29.png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hyperlink" Target="https://uk.wikipedia.org/wiki/Sanyo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AVI" TargetMode="External"/><Relationship Id="rId13" Type="http://schemas.openxmlformats.org/officeDocument/2006/relationships/hyperlink" Target="https://uk.wikipedia.org/wiki/RealMedia" TargetMode="External"/><Relationship Id="rId3" Type="http://schemas.openxmlformats.org/officeDocument/2006/relationships/hyperlink" Target="https://uk.wikipedia.org/wiki/%D0%90%D1%83%D0%B4%D1%96%D0%BE" TargetMode="External"/><Relationship Id="rId7" Type="http://schemas.openxmlformats.org/officeDocument/2006/relationships/hyperlink" Target="https://uk.wikipedia.org/wiki/Advanced_Systems_Format" TargetMode="External"/><Relationship Id="rId12" Type="http://schemas.openxmlformats.org/officeDocument/2006/relationships/hyperlink" Target="https://uk.wikipedia.org/wiki/OGM" TargetMode="External"/><Relationship Id="rId2" Type="http://schemas.openxmlformats.org/officeDocument/2006/relationships/hyperlink" Target="https://uk.wikipedia.org/wiki/%D0%90%D0%BD%D0%B3%D0%BB%D1%96%D0%B9%D1%81%D1%8C%D0%BA%D0%B0_%D0%BC%D0%BE%D0%B2%D0%B0" TargetMode="External"/><Relationship Id="rId16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MPEG-4_Part_14" TargetMode="External"/><Relationship Id="rId11" Type="http://schemas.openxmlformats.org/officeDocument/2006/relationships/hyperlink" Target="https://uk.wikipedia.org/wiki/Ogg" TargetMode="External"/><Relationship Id="rId5" Type="http://schemas.openxmlformats.org/officeDocument/2006/relationships/hyperlink" Target="https://uk.wikipedia.org/wiki/%D0%9F%D1%80%D0%BE%D0%B3%D1%80%D0%B0%D0%B2%D0%B0%D1%87_%D0%BC%D1%83%D0%BB%D1%8C%D1%82%D0%B8%D0%BC%D0%B5%D0%B4%D1%96%D0%B0" TargetMode="External"/><Relationship Id="rId15" Type="http://schemas.openxmlformats.org/officeDocument/2006/relationships/image" Target="../media/image33.jpeg"/><Relationship Id="rId10" Type="http://schemas.openxmlformats.org/officeDocument/2006/relationships/hyperlink" Target="https://uk.wikipedia.org/wiki/MOV" TargetMode="External"/><Relationship Id="rId4" Type="http://schemas.openxmlformats.org/officeDocument/2006/relationships/hyperlink" Target="https://uk.wikipedia.org/wiki/%D0%92%D1%96%D0%B4%D0%B5%D0%BE" TargetMode="External"/><Relationship Id="rId9" Type="http://schemas.openxmlformats.org/officeDocument/2006/relationships/hyperlink" Target="https://uk.wikipedia.org/wiki/Matroska" TargetMode="External"/><Relationship Id="rId1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1%82%D0%B5%D1%80%D0%B5%D0%BE%D1%84%D0%BE%D0%BD%D1%96%D1%8F" TargetMode="External"/><Relationship Id="rId2" Type="http://schemas.openxmlformats.org/officeDocument/2006/relationships/hyperlink" Target="https://uk.wikipedia.org/wiki/%D0%9C%D0%BE%D0%BD%D0%BE%D1%84%D0%BE%D0%BD%D1%96%D1%8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%D0%A1%D0%B0%D0%B1%D0%B2%D1%83%D1%84%D0%B5%D1%80" TargetMode="External"/><Relationship Id="rId2" Type="http://schemas.openxmlformats.org/officeDocument/2006/relationships/hyperlink" Target="https://uk.wikipedia.org/wiki/MPE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Hi-Fi" TargetMode="External"/><Relationship Id="rId2" Type="http://schemas.openxmlformats.org/officeDocument/2006/relationships/hyperlink" Target="https://uk.wikipedia.org/wiki/VH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uk.wikipedia.org/wiki/THX" TargetMode="External"/><Relationship Id="rId2" Type="http://schemas.openxmlformats.org/officeDocument/2006/relationships/hyperlink" Target="https://uk.wikipedia.org/wiki/DT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hyperlink" Target="https://uk.wikipedia.org/wiki/Dolby_Digital_EX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ctrTitle"/>
          </p:nvPr>
        </p:nvSpPr>
        <p:spPr>
          <a:xfrm>
            <a:off x="920750" y="381000"/>
            <a:ext cx="7186613" cy="2070100"/>
          </a:xfrm>
        </p:spPr>
        <p:txBody>
          <a:bodyPr/>
          <a:lstStyle/>
          <a:p>
            <a:pPr algn="ctr"/>
            <a:r>
              <a:rPr lang="uk-UA" sz="6000" smtClean="0">
                <a:solidFill>
                  <a:srgbClr val="D8D8D8"/>
                </a:solidFill>
              </a:rPr>
              <a:t/>
            </a:r>
            <a:br>
              <a:rPr lang="uk-UA" sz="6000" smtClean="0">
                <a:solidFill>
                  <a:srgbClr val="D8D8D8"/>
                </a:solidFill>
              </a:rPr>
            </a:br>
            <a:r>
              <a:rPr lang="uk-UA" sz="6000" smtClean="0">
                <a:solidFill>
                  <a:srgbClr val="D8D8D8"/>
                </a:solidFill>
              </a:rPr>
              <a:t/>
            </a:r>
            <a:br>
              <a:rPr lang="uk-UA" sz="6000" smtClean="0">
                <a:solidFill>
                  <a:srgbClr val="D8D8D8"/>
                </a:solidFill>
              </a:rPr>
            </a:br>
            <a:r>
              <a:rPr lang="uk-UA" sz="6000" smtClean="0">
                <a:solidFill>
                  <a:srgbClr val="D8D8D8"/>
                </a:solidFill>
              </a:rPr>
              <a:t/>
            </a:r>
            <a:br>
              <a:rPr lang="uk-UA" sz="6000" smtClean="0">
                <a:solidFill>
                  <a:srgbClr val="D8D8D8"/>
                </a:solidFill>
              </a:rPr>
            </a:br>
            <a:r>
              <a:rPr lang="ru-RU" sz="6000" smtClean="0">
                <a:solidFill>
                  <a:srgbClr val="D8D8D8"/>
                </a:solidFill>
              </a:rPr>
              <a:t>Звукові технології</a:t>
            </a:r>
            <a:br>
              <a:rPr lang="ru-RU" sz="6000" smtClean="0">
                <a:solidFill>
                  <a:srgbClr val="D8D8D8"/>
                </a:solidFill>
              </a:rPr>
            </a:br>
            <a:r>
              <a:rPr lang="en-US" sz="6000" smtClean="0">
                <a:solidFill>
                  <a:srgbClr val="D8D8D8"/>
                </a:solidFill>
              </a:rPr>
              <a:t>Звукова зброя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5192713"/>
            <a:ext cx="6858000" cy="9906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Виконали учні 9-А класу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err="1" smtClean="0"/>
              <a:t>Одовійчук</a:t>
            </a:r>
            <a:r>
              <a:rPr lang="uk-UA" dirty="0" smtClean="0"/>
              <a:t> Б. і Пилипенко О.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D1F83C9-A316-4D0C-863D-8DAA1E9FF93B}" type="slidenum">
              <a:rPr lang="en-US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762000" y="76200"/>
            <a:ext cx="7620000" cy="3886200"/>
          </a:xfrm>
        </p:spPr>
        <p:txBody>
          <a:bodyPr rtlCol="0">
            <a:normAutofit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rgbClr val="000000"/>
                </a:solidFill>
                <a:cs typeface="Times New Roman"/>
              </a:rPr>
              <a:t>Поряд з винаходом фонографа, робилися перші спроби </a:t>
            </a:r>
            <a:r>
              <a:rPr lang="uk-UA" b="1" dirty="0" smtClean="0">
                <a:solidFill>
                  <a:srgbClr val="000000"/>
                </a:solidFill>
                <a:cs typeface="Times New Roman"/>
              </a:rPr>
              <a:t>магнітного запису звуку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. Батьком </a:t>
            </a:r>
            <a:r>
              <a:rPr lang="uk-UA" b="1" dirty="0" smtClean="0">
                <a:solidFill>
                  <a:srgbClr val="000000"/>
                </a:solidFill>
                <a:cs typeface="Times New Roman"/>
              </a:rPr>
              <a:t>магнітного запису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 є датчанин Фрідріх </a:t>
            </a:r>
            <a:r>
              <a:rPr lang="uk-UA" dirty="0" err="1" smtClean="0">
                <a:solidFill>
                  <a:srgbClr val="000000"/>
                </a:solidFill>
                <a:cs typeface="Times New Roman"/>
              </a:rPr>
              <a:t>Паульсен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, що у 1898 р. продемонстрував магнітофон, де носієм запису був сталевий дріт. Перші магнітофони не характеризувались якістю запису у порівнянні з популярними тоді грамофонами. </a:t>
            </a:r>
            <a:endParaRPr lang="uk-UA" dirty="0" smtClean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solidFill>
                <a:srgbClr val="000000"/>
              </a:solidFill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644EAC-2232-4716-8EF9-9754C10A2AE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22532" name="Picture 2" descr="Image result for Патефон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19488" y="3065463"/>
            <a:ext cx="4481512" cy="337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2" descr="Результат пошуку зображень за запитом &quot;Паульсен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0" y="3575050"/>
            <a:ext cx="2543175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3348038" y="9825038"/>
            <a:ext cx="6296025" cy="1484312"/>
          </a:xfrm>
        </p:spPr>
        <p:txBody>
          <a:bodyPr/>
          <a:lstStyle/>
          <a:p>
            <a:endParaRPr lang="uk-UA" smtClean="0"/>
          </a:p>
        </p:txBody>
      </p:sp>
      <p:sp>
        <p:nvSpPr>
          <p:cNvPr id="23554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uk-UA" smtClean="0"/>
              <a:t>Усе змінилося з винаходом вакуумних електронних ламп, а найбільших успіхів магнітний звукозапис домігся з появою удосконалених магнітних головок, застосуванням підмагнічення і порошкової магнітної стрічки. Спочатку магнітофони були у котушечному «форм-факторі». Потім прийшли магнітофони касетні, де обидві мініатюрні котушки (з магнітною плівкою і порожню) посадили у спеціальну компакт-касету.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73C587-AD92-4F9A-8BB9-C78CDA229AD9}" type="slidenum">
              <a:rPr lang="en-US"/>
              <a:pPr>
                <a:defRPr/>
              </a:pPr>
              <a:t>11</a:t>
            </a:fld>
            <a:endParaRPr lang="en-US"/>
          </a:p>
        </p:txBody>
      </p:sp>
      <p:pic>
        <p:nvPicPr>
          <p:cNvPr id="23556" name="Picture 2" descr="Результат пошуку зображень за запитом &quot;магнітофон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925" y="4419600"/>
            <a:ext cx="1417638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4" descr="Результат пошуку зображень за запитом &quot;магнітофон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5600" y="4418013"/>
            <a:ext cx="1946275" cy="16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8" descr="Результат пошуку зображень за запитом &quot;магнітофони&quot;"/>
          <p:cNvPicPr>
            <a:picLocks noChangeAspect="1" noChangeArrowheads="1"/>
          </p:cNvPicPr>
          <p:nvPr/>
        </p:nvPicPr>
        <p:blipFill>
          <a:blip r:embed="rId4"/>
          <a:srcRect l="11542" t="8827" r="29900" b="10332"/>
          <a:stretch>
            <a:fillRect/>
          </a:stretch>
        </p:blipFill>
        <p:spPr bwMode="auto">
          <a:xfrm>
            <a:off x="5348288" y="4175125"/>
            <a:ext cx="2527300" cy="261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24578" name="Рисунок 8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552950" y="685800"/>
            <a:ext cx="4452938" cy="3197225"/>
          </a:xfrm>
        </p:spPr>
      </p:pic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A46ED93-A2A8-4A5E-BCA4-2AD63B478674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4580" name="TextBox 4"/>
          <p:cNvSpPr txBox="1">
            <a:spLocks noChangeArrowheads="1"/>
          </p:cNvSpPr>
          <p:nvPr/>
        </p:nvSpPr>
        <p:spPr bwMode="auto">
          <a:xfrm>
            <a:off x="0" y="4044950"/>
            <a:ext cx="4468813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solidFill>
                  <a:srgbClr val="000000"/>
                </a:solidFill>
              </a:rPr>
              <a:t>магнітофон фірми Saba            </a:t>
            </a:r>
            <a:r>
              <a:rPr lang="en-US" sz="2800" b="1">
                <a:solidFill>
                  <a:srgbClr val="000000"/>
                </a:solidFill>
              </a:rPr>
              <a:t>(</a:t>
            </a:r>
            <a:r>
              <a:rPr lang="ru-RU" sz="2800" b="1">
                <a:solidFill>
                  <a:srgbClr val="000000"/>
                </a:solidFill>
              </a:rPr>
              <a:t>60-ті роки</a:t>
            </a:r>
            <a:r>
              <a:rPr lang="en-US" sz="2800" b="1">
                <a:solidFill>
                  <a:srgbClr val="000000"/>
                </a:solidFill>
              </a:rPr>
              <a:t>)</a:t>
            </a:r>
            <a:r>
              <a:rPr lang="uk-UA" sz="2800" b="1">
                <a:solidFill>
                  <a:srgbClr val="000000"/>
                </a:solidFill>
              </a:rPr>
              <a:t>   </a:t>
            </a:r>
            <a:endParaRPr lang="ru-RU" sz="280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81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" y="757238"/>
            <a:ext cx="3922713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2" name="TextBox 9"/>
          <p:cNvSpPr txBox="1">
            <a:spLocks noChangeArrowheads="1"/>
          </p:cNvSpPr>
          <p:nvPr/>
        </p:nvSpPr>
        <p:spPr bwMode="auto">
          <a:xfrm>
            <a:off x="4879975" y="4044950"/>
            <a:ext cx="4572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rgbClr val="000000"/>
                </a:solidFill>
              </a:rPr>
              <a:t>касетний магнітофон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b="1" smtClean="0">
                <a:solidFill>
                  <a:schemeClr val="tx1"/>
                </a:solidFill>
                <a:latin typeface="Arial" charset="0"/>
                <a:cs typeface="Arial" charset="0"/>
              </a:rPr>
              <a:t>Р</a:t>
            </a:r>
            <a:r>
              <a:rPr lang="ru-RU" b="1" smtClean="0">
                <a:solidFill>
                  <a:schemeClr val="tx1"/>
                </a:solidFill>
                <a:latin typeface="Arial" charset="0"/>
                <a:cs typeface="Arial" charset="0"/>
              </a:rPr>
              <a:t>адіола</a:t>
            </a:r>
            <a:endParaRPr lang="ru-RU" smtClean="0">
              <a:solidFill>
                <a:schemeClr val="tx1"/>
              </a:solidFill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762000" y="542925"/>
            <a:ext cx="4214813" cy="2670175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0000"/>
                </a:solidFill>
                <a:cs typeface="Times New Roman"/>
              </a:rPr>
              <a:t>З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розвитком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радіотехніки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з'явилися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радіоли</a:t>
            </a:r>
            <a:r>
              <a:rPr lang="ru-RU" b="1" dirty="0">
                <a:solidFill>
                  <a:srgbClr val="000000"/>
                </a:solidFill>
                <a:cs typeface="Times New Roman"/>
              </a:rPr>
              <a:t>, 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програвачі</a:t>
            </a:r>
            <a:r>
              <a:rPr lang="ru-RU" b="1" dirty="0">
                <a:solidFill>
                  <a:srgbClr val="000000"/>
                </a:solidFill>
                <a:cs typeface="Times New Roman"/>
              </a:rPr>
              <a:t> і 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електрофони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.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Пружинний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двигун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замінили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електричним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. 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08CC78-A956-480C-9203-6D6D945B0F4F}" type="slidenum">
              <a:rPr lang="en-US"/>
              <a:pPr>
                <a:defRPr/>
              </a:pPr>
              <a:t>13</a:t>
            </a:fld>
            <a:endParaRPr lang="en-US"/>
          </a:p>
        </p:txBody>
      </p:sp>
      <p:pic>
        <p:nvPicPr>
          <p:cNvPr id="2560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467350" y="534988"/>
            <a:ext cx="2886075" cy="423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5" name="Picture 2" descr="Результат пошуку зображень за запитом &quot;радіоли&quot;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2750" y="3052763"/>
            <a:ext cx="1858963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4" descr="Результат пошуку зображень за запитом &quot;радіоли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5075" y="3052763"/>
            <a:ext cx="2728913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3C8DB24-5FBE-422C-9A55-32E406F4BC76}" type="slidenum">
              <a:rPr lang="en-US"/>
              <a:pPr>
                <a:defRPr/>
              </a:pPr>
              <a:t>14</a:t>
            </a:fld>
            <a:endParaRPr lang="en-US"/>
          </a:p>
        </p:txBody>
      </p:sp>
      <p:pic>
        <p:nvPicPr>
          <p:cNvPr id="26626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5438" y="1114425"/>
            <a:ext cx="4276725" cy="321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Рисунок 5"/>
          <p:cNvPicPr>
            <a:picLocks noChangeAspect="1"/>
          </p:cNvPicPr>
          <p:nvPr/>
        </p:nvPicPr>
        <p:blipFill>
          <a:blip r:embed="rId3"/>
          <a:srcRect t="19286" b="19533"/>
          <a:stretch>
            <a:fillRect/>
          </a:stretch>
        </p:blipFill>
        <p:spPr bwMode="auto">
          <a:xfrm>
            <a:off x="4908550" y="644525"/>
            <a:ext cx="3473450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6"/>
          <p:cNvSpPr txBox="1">
            <a:spLocks noChangeArrowheads="1"/>
          </p:cNvSpPr>
          <p:nvPr/>
        </p:nvSpPr>
        <p:spPr bwMode="auto">
          <a:xfrm>
            <a:off x="4602163" y="4684713"/>
            <a:ext cx="4572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0000"/>
                </a:solidFill>
              </a:rPr>
              <a:t>програвач</a:t>
            </a:r>
            <a:endParaRPr lang="ru-RU" sz="2000" b="1">
              <a:solidFill>
                <a:srgbClr val="000000"/>
              </a:solidFill>
            </a:endParaRPr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325438" y="4692650"/>
            <a:ext cx="4572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000000"/>
                </a:solidFill>
              </a:rPr>
              <a:t>електрофон</a:t>
            </a:r>
            <a:endParaRPr lang="ru-RU" sz="2000" b="1">
              <a:solidFill>
                <a:srgbClr val="000000"/>
              </a:solidFill>
            </a:endParaRPr>
          </a:p>
        </p:txBody>
      </p:sp>
      <p:pic>
        <p:nvPicPr>
          <p:cNvPr id="26630" name="Picture 2" descr="Результат пошуку зображень за запитом &quot;радіоли&quot;"/>
          <p:cNvPicPr>
            <a:picLocks noChangeAspect="1" noChangeArrowheads="1"/>
          </p:cNvPicPr>
          <p:nvPr/>
        </p:nvPicPr>
        <p:blipFill>
          <a:blip r:embed="rId4"/>
          <a:srcRect l="14346" r="13992"/>
          <a:stretch>
            <a:fillRect/>
          </a:stretch>
        </p:blipFill>
        <p:spPr bwMode="auto">
          <a:xfrm>
            <a:off x="5087938" y="2967038"/>
            <a:ext cx="3295650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62000" y="4572000"/>
            <a:ext cx="5362575" cy="1600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rgbClr val="C00000"/>
                </a:solidFill>
              </a:rPr>
              <a:t>Сучасні технології запису звуку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725488" y="617538"/>
            <a:ext cx="7543800" cy="4406900"/>
          </a:xfrm>
        </p:spPr>
        <p:txBody>
          <a:bodyPr rtlCol="0">
            <a:normAutofit fontScale="92500"/>
          </a:bodyPr>
          <a:lstStyle/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smtClean="0">
                <a:solidFill>
                  <a:srgbClr val="000000"/>
                </a:solidFill>
                <a:cs typeface="Times New Roman"/>
              </a:rPr>
              <a:t>	У </a:t>
            </a:r>
            <a:r>
              <a:rPr lang="ru-RU" b="1" dirty="0">
                <a:solidFill>
                  <a:srgbClr val="000000"/>
                </a:solidFill>
                <a:cs typeface="Times New Roman"/>
              </a:rPr>
              <a:t>1979 року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компанія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Philips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разом з </a:t>
            </a:r>
            <a:r>
              <a:rPr lang="ru-RU" dirty="0" err="1" smtClean="0"/>
              <a:t>Sony</a:t>
            </a:r>
            <a:r>
              <a:rPr lang="ru-RU" dirty="0" smtClean="0"/>
              <a:t> представили </a:t>
            </a:r>
            <a:r>
              <a:rPr lang="ru-RU" dirty="0" err="1"/>
              <a:t>світу</a:t>
            </a:r>
            <a:r>
              <a:rPr lang="ru-RU" dirty="0"/>
              <a:t> абсолютно </a:t>
            </a:r>
            <a:r>
              <a:rPr lang="ru-RU" dirty="0" err="1"/>
              <a:t>новий</a:t>
            </a:r>
            <a:r>
              <a:rPr lang="ru-RU" dirty="0"/>
              <a:t> </a:t>
            </a:r>
            <a:r>
              <a:rPr lang="ru-RU" dirty="0" err="1"/>
              <a:t>носій</a:t>
            </a:r>
            <a:r>
              <a:rPr lang="ru-RU" dirty="0"/>
              <a:t> </a:t>
            </a:r>
            <a:r>
              <a:rPr lang="ru-RU" dirty="0" err="1"/>
              <a:t>інформації</a:t>
            </a:r>
            <a:r>
              <a:rPr lang="ru-RU" dirty="0"/>
              <a:t>  </a:t>
            </a:r>
            <a:r>
              <a:rPr lang="uk-UA" dirty="0">
                <a:solidFill>
                  <a:srgbClr val="000000"/>
                </a:solidFill>
                <a:cs typeface="Times New Roman"/>
              </a:rPr>
              <a:t> — </a:t>
            </a:r>
            <a:r>
              <a:rPr lang="uk-UA" b="1" dirty="0">
                <a:solidFill>
                  <a:srgbClr val="000000"/>
                </a:solidFill>
                <a:cs typeface="Times New Roman"/>
              </a:rPr>
              <a:t>оптичний диск</a:t>
            </a:r>
            <a:r>
              <a:rPr lang="uk-UA" dirty="0">
                <a:solidFill>
                  <a:srgbClr val="000000"/>
                </a:solidFill>
                <a:cs typeface="Times New Roman"/>
              </a:rPr>
              <a:t> для запису і відтворення звуку. За допомогою лазерного </a:t>
            </a:r>
            <a:r>
              <a:rPr lang="uk-UA" dirty="0" err="1">
                <a:solidFill>
                  <a:srgbClr val="000000"/>
                </a:solidFill>
                <a:cs typeface="Times New Roman"/>
              </a:rPr>
              <a:t>променя</a:t>
            </a:r>
            <a:r>
              <a:rPr lang="uk-UA" dirty="0">
                <a:solidFill>
                  <a:srgbClr val="000000"/>
                </a:solidFill>
                <a:cs typeface="Times New Roman"/>
              </a:rPr>
              <a:t> сигнали записуються на оптичний диск цифровим методом. У режимі відтворення лазерний промінь, сфокусований на доріжку, переміщається поверхнею обертового диска і зчитує записану 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інформацію</a:t>
            </a:r>
            <a:r>
              <a:rPr lang="ru-RU" dirty="0" smtClean="0">
                <a:solidFill>
                  <a:srgbClr val="000000"/>
                </a:solidFill>
                <a:cs typeface="Times New Roman"/>
              </a:rPr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	На </a:t>
            </a:r>
            <a:r>
              <a:rPr lang="uk-UA" dirty="0"/>
              <a:t>зміну компакт-дискам приходить </a:t>
            </a:r>
            <a:r>
              <a:rPr lang="uk-UA" dirty="0" smtClean="0"/>
              <a:t>новий </a:t>
            </a:r>
            <a:r>
              <a:rPr lang="uk-UA" dirty="0"/>
              <a:t>стандарт носіїв інформації — </a:t>
            </a:r>
            <a:r>
              <a:rPr lang="en-US" dirty="0"/>
              <a:t>DVD. </a:t>
            </a:r>
            <a:r>
              <a:rPr lang="uk-UA" dirty="0"/>
              <a:t>Основна відмінність </a:t>
            </a:r>
            <a:r>
              <a:rPr lang="en-US" dirty="0"/>
              <a:t>DVD-</a:t>
            </a:r>
            <a:r>
              <a:rPr lang="uk-UA" dirty="0"/>
              <a:t>диска — значно більша щільність запису інформації. </a:t>
            </a:r>
            <a:r>
              <a:rPr lang="en-US" dirty="0"/>
              <a:t>DVD-</a:t>
            </a:r>
            <a:r>
              <a:rPr lang="uk-UA" dirty="0" smtClean="0"/>
              <a:t>диск </a:t>
            </a:r>
            <a:r>
              <a:rPr lang="uk-UA" dirty="0"/>
              <a:t>може мати один чи два шари інформації.</a:t>
            </a:r>
            <a:endParaRPr lang="ru-RU" dirty="0" smtClean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37089C-65B9-4039-99CD-3EBCB8EF734D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27652" name="Рисунок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24575" y="4449763"/>
            <a:ext cx="1577975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7650" y="471488"/>
            <a:ext cx="8632825" cy="3886200"/>
          </a:xfrm>
        </p:spPr>
        <p:txBody>
          <a:bodyPr rtlCol="0">
            <a:normAutofit fontScale="85000" lnSpcReduction="100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/>
              <a:t>Blu-ray </a:t>
            </a:r>
            <a:r>
              <a:rPr lang="uk-UA" b="1" dirty="0" err="1"/>
              <a:t>Disc</a:t>
            </a:r>
            <a:r>
              <a:rPr lang="uk-UA" dirty="0"/>
              <a:t> або скорочено BD (від </a:t>
            </a:r>
            <a:r>
              <a:rPr lang="uk-UA" dirty="0" err="1">
                <a:hlinkClick r:id="rId2" tooltip="Англійська мова"/>
              </a:rPr>
              <a:t>англ</a:t>
            </a:r>
            <a:r>
              <a:rPr lang="uk-UA" dirty="0">
                <a:hlinkClick r:id="rId2" tooltip="Англійська мова"/>
              </a:rPr>
              <a:t>.</a:t>
            </a:r>
            <a:r>
              <a:rPr lang="uk-UA" dirty="0"/>
              <a:t> </a:t>
            </a:r>
            <a:r>
              <a:rPr lang="uk-UA" i="1" dirty="0" err="1"/>
              <a:t>blue</a:t>
            </a:r>
            <a:r>
              <a:rPr lang="uk-UA" i="1" dirty="0"/>
              <a:t> </a:t>
            </a:r>
            <a:r>
              <a:rPr lang="uk-UA" i="1" dirty="0" err="1"/>
              <a:t>ray</a:t>
            </a:r>
            <a:r>
              <a:rPr lang="uk-UA" dirty="0"/>
              <a:t> — блакитний промінь і </a:t>
            </a:r>
            <a:r>
              <a:rPr lang="uk-UA" dirty="0" err="1">
                <a:hlinkClick r:id="rId2" tooltip="Англійська мова"/>
              </a:rPr>
              <a:t>англ</a:t>
            </a:r>
            <a:r>
              <a:rPr lang="uk-UA" dirty="0">
                <a:hlinkClick r:id="rId2" tooltip="Англійська мова"/>
              </a:rPr>
              <a:t>.</a:t>
            </a:r>
            <a:r>
              <a:rPr lang="uk-UA" dirty="0"/>
              <a:t> </a:t>
            </a:r>
            <a:r>
              <a:rPr lang="uk-UA" i="1" dirty="0" err="1"/>
              <a:t>disc</a:t>
            </a:r>
            <a:r>
              <a:rPr lang="uk-UA" dirty="0"/>
              <a:t> — диск) — це чергове покоління формату оптичних дисків, що використовується для зберігання </a:t>
            </a:r>
            <a:r>
              <a:rPr lang="uk-UA" dirty="0" smtClean="0"/>
              <a:t>інформації </a:t>
            </a:r>
            <a:r>
              <a:rPr lang="uk-UA" dirty="0"/>
              <a:t>високої чіткості (з роздільною здатністю 1920х1080 точок) і даних з підвищеною щільністю</a:t>
            </a:r>
            <a:r>
              <a:rPr lang="uk-UA" dirty="0" smtClean="0"/>
              <a:t>.</a:t>
            </a:r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/>
              <a:t>HD DVD</a:t>
            </a:r>
            <a:r>
              <a:rPr lang="uk-UA" dirty="0"/>
              <a:t> (</a:t>
            </a:r>
            <a:r>
              <a:rPr lang="uk-UA" dirty="0" err="1">
                <a:hlinkClick r:id="rId2" tooltip="Англійська мова"/>
              </a:rPr>
              <a:t>англ</a:t>
            </a:r>
            <a:r>
              <a:rPr lang="uk-UA" dirty="0">
                <a:hlinkClick r:id="rId2" tooltip="Англійська мова"/>
              </a:rPr>
              <a:t>.</a:t>
            </a:r>
            <a:r>
              <a:rPr lang="uk-UA" dirty="0"/>
              <a:t> </a:t>
            </a:r>
            <a:r>
              <a:rPr lang="uk-UA" i="1" dirty="0" err="1"/>
              <a:t>High</a:t>
            </a:r>
            <a:r>
              <a:rPr lang="uk-UA" i="1" dirty="0"/>
              <a:t> </a:t>
            </a:r>
            <a:r>
              <a:rPr lang="uk-UA" i="1" dirty="0" err="1"/>
              <a:t>Definition</a:t>
            </a:r>
            <a:r>
              <a:rPr lang="uk-UA" i="1" dirty="0"/>
              <a:t> DVD</a:t>
            </a:r>
            <a:r>
              <a:rPr lang="uk-UA" dirty="0"/>
              <a:t> — DVD високої чіткості) — технологія запису від компанії </a:t>
            </a:r>
            <a:r>
              <a:rPr lang="uk-UA" dirty="0" err="1">
                <a:hlinkClick r:id="rId3" tooltip="Toshiba"/>
              </a:rPr>
              <a:t>Toshiba</a:t>
            </a:r>
            <a:r>
              <a:rPr lang="uk-UA" dirty="0"/>
              <a:t> (в співдружності з компаніями NEC і </a:t>
            </a:r>
            <a:r>
              <a:rPr lang="uk-UA" dirty="0" err="1">
                <a:hlinkClick r:id="rId4" tooltip="Sanyo"/>
              </a:rPr>
              <a:t>Sanyo</a:t>
            </a:r>
            <a:r>
              <a:rPr lang="uk-UA" dirty="0"/>
              <a:t>). Технологія HD DVD подібна до технології Blu-ray </a:t>
            </a:r>
            <a:r>
              <a:rPr lang="uk-UA" dirty="0" err="1" smtClean="0"/>
              <a:t>Disc</a:t>
            </a:r>
            <a:r>
              <a:rPr lang="uk-UA" dirty="0" smtClean="0"/>
              <a:t>.</a:t>
            </a:r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/>
              <a:t>Флеш пам'ять</a:t>
            </a:r>
            <a:r>
              <a:rPr lang="uk-UA" dirty="0"/>
              <a:t> — це один з типів пам'яті, яка може на довготривалий час зберігати певну інформацію, зовсім не використовуючи живлення. </a:t>
            </a:r>
            <a:r>
              <a:rPr lang="uk-UA" dirty="0" smtClean="0"/>
              <a:t>Вона </a:t>
            </a:r>
            <a:r>
              <a:rPr lang="uk-UA" dirty="0"/>
              <a:t>має високу швидкість доступу до </a:t>
            </a:r>
            <a:r>
              <a:rPr lang="uk-UA" dirty="0" smtClean="0"/>
              <a:t>даних, </a:t>
            </a:r>
            <a:r>
              <a:rPr lang="uk-UA" dirty="0"/>
              <a:t>кращий </a:t>
            </a:r>
            <a:r>
              <a:rPr lang="uk-UA" dirty="0" smtClean="0"/>
              <a:t>захист від зовнішніх </a:t>
            </a:r>
            <a:r>
              <a:rPr lang="uk-UA" dirty="0"/>
              <a:t>впливів (кінетичний шок, вібрація, температура) та менше енергоспоживання, ніж у жорстких дисків.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6C8EC5D-DD41-4030-872C-4D584EDEF7EE}" type="slidenum">
              <a:rPr lang="en-US"/>
              <a:pPr>
                <a:defRPr/>
              </a:pPr>
              <a:t>16</a:t>
            </a:fld>
            <a:endParaRPr lang="en-US"/>
          </a:p>
        </p:txBody>
      </p:sp>
      <p:pic>
        <p:nvPicPr>
          <p:cNvPr id="28676" name="Рисунок 4" descr="https://upload.wikimedia.org/wikipedia/commons/thumb/2/2c/USB_flash_drive.JPG/220px-USB_flash_driv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14963" y="4614863"/>
            <a:ext cx="2576512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2" descr="Результат пошуку зображень за запитом &quot;Blu-ray Disc&quot;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2000" y="4614863"/>
            <a:ext cx="2128838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4" descr="Результат пошуку зображень за запитом &quot;HD DVD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090863" y="4614863"/>
            <a:ext cx="2124075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041900"/>
            <a:ext cx="4313238" cy="11303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sz="4000" dirty="0" smtClean="0">
                <a:solidFill>
                  <a:schemeClr val="accent1">
                    <a:lumMod val="75000"/>
                  </a:schemeClr>
                </a:solidFill>
              </a:rPr>
              <a:t>Сучасні технології збереження звуку</a:t>
            </a:r>
            <a:endParaRPr lang="uk-UA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6863" y="265113"/>
            <a:ext cx="8558212" cy="1465262"/>
          </a:xfrm>
        </p:spPr>
        <p:txBody>
          <a:bodyPr rtlCol="0">
            <a:normAutofit fontScale="62500" lnSpcReduction="200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 smtClean="0"/>
              <a:t>Цифрові звукові формати</a:t>
            </a:r>
            <a:r>
              <a:rPr lang="uk-UA" dirty="0" smtClean="0"/>
              <a:t> — формати файлів для збереження звукових даних у комп'ютерних системах. Файли таких форматів називають також </a:t>
            </a:r>
            <a:r>
              <a:rPr lang="uk-UA" b="1" dirty="0" smtClean="0"/>
              <a:t>аудіофайлами</a:t>
            </a:r>
            <a:r>
              <a:rPr lang="uk-UA" dirty="0" smtClean="0"/>
              <a:t>, або звуковими </a:t>
            </a:r>
            <a:r>
              <a:rPr lang="ru-RU" dirty="0" smtClean="0"/>
              <a:t>файлами</a:t>
            </a:r>
            <a:r>
              <a:rPr lang="ru-RU" dirty="0"/>
              <a:t>.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Загальний принцип збереження аудіо на цифрових носіях полягає у послідовній фіксації значень амплітуди звукових коливань, які при відтворенні звуку відповідатимуть положенню мембран у гучномовцях</a:t>
            </a:r>
            <a:r>
              <a:rPr lang="ru-RU" dirty="0" smtClean="0"/>
              <a:t>.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/>
              <a:t>Існує</a:t>
            </a:r>
            <a:r>
              <a:rPr lang="ru-RU" dirty="0"/>
              <a:t> три </a:t>
            </a:r>
            <a:r>
              <a:rPr lang="ru-RU" dirty="0" err="1"/>
              <a:t>основні</a:t>
            </a:r>
            <a:r>
              <a:rPr lang="ru-RU" dirty="0"/>
              <a:t> </a:t>
            </a:r>
            <a:r>
              <a:rPr lang="ru-RU" dirty="0" err="1"/>
              <a:t>групи</a:t>
            </a:r>
            <a:r>
              <a:rPr lang="ru-RU" dirty="0"/>
              <a:t> </a:t>
            </a:r>
            <a:r>
              <a:rPr lang="ru-RU" dirty="0" err="1" smtClean="0"/>
              <a:t>аудіофайлів</a:t>
            </a:r>
            <a:r>
              <a:rPr lang="ru-RU" dirty="0" smtClean="0"/>
              <a:t>: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0220D4-0C43-4CFA-B9BF-6AE37F223DA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5" name="Схема 4"/>
          <p:cNvGraphicFramePr/>
          <p:nvPr/>
        </p:nvGraphicFramePr>
        <p:xfrm>
          <a:off x="667263" y="1729946"/>
          <a:ext cx="7447007" cy="32532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9701" name="Picture 2" descr="Результат пошуку зображень за запитом &quot;FLAC Monkey's Audio Shorten Tom's lossless Audio Kompressor (ТАК)  TTA ATRAC&quot;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53150" y="3975100"/>
            <a:ext cx="14668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4" descr="Результат пошуку зображень за запитом &quot;WAV,  AIFF,  AU або PCM&quot;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8188" y="3582988"/>
            <a:ext cx="2087562" cy="1004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2724150"/>
          </a:xfrm>
        </p:spPr>
        <p:txBody>
          <a:bodyPr rtlCol="0">
            <a:normAutofit fontScale="925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/>
              <a:t>Мультимеді́йний</a:t>
            </a:r>
            <a:r>
              <a:rPr lang="ru-RU" b="1" dirty="0"/>
              <a:t> </a:t>
            </a:r>
            <a:r>
              <a:rPr lang="ru-RU" b="1" dirty="0" err="1"/>
              <a:t>конте́йнер</a:t>
            </a:r>
            <a:r>
              <a:rPr lang="ru-RU" dirty="0"/>
              <a:t> (</a:t>
            </a:r>
            <a:r>
              <a:rPr lang="ru-RU" u="sng" dirty="0">
                <a:hlinkClick r:id="rId2" tooltip="Англійська мова"/>
              </a:rPr>
              <a:t>англ.</a:t>
            </a:r>
            <a:r>
              <a:rPr lang="ru-RU" dirty="0"/>
              <a:t> </a:t>
            </a:r>
            <a:r>
              <a:rPr lang="uk-UA" i="1" dirty="0" err="1"/>
              <a:t>Container</a:t>
            </a:r>
            <a:r>
              <a:rPr lang="uk-UA" i="1" dirty="0"/>
              <a:t> </a:t>
            </a:r>
            <a:r>
              <a:rPr lang="uk-UA" i="1" dirty="0" err="1"/>
              <a:t>format</a:t>
            </a:r>
            <a:r>
              <a:rPr lang="ru-RU" dirty="0"/>
              <a:t>) — </a:t>
            </a:r>
            <a:r>
              <a:rPr lang="ru-RU" dirty="0" smtClean="0"/>
              <a:t>формат </a:t>
            </a:r>
            <a:r>
              <a:rPr lang="ru-RU" dirty="0" err="1" smtClean="0"/>
              <a:t>файлів</a:t>
            </a:r>
            <a:r>
              <a:rPr lang="ru-RU" dirty="0" smtClean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містити</a:t>
            </a:r>
            <a:r>
              <a:rPr lang="ru-RU" dirty="0"/>
              <a:t> </a:t>
            </a:r>
            <a:r>
              <a:rPr lang="ru-RU" dirty="0" err="1"/>
              <a:t>дані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, </a:t>
            </a:r>
            <a:r>
              <a:rPr lang="ru-RU" dirty="0" err="1"/>
              <a:t>стиснених</a:t>
            </a:r>
            <a:r>
              <a:rPr lang="ru-RU" dirty="0"/>
              <a:t> </a:t>
            </a:r>
            <a:r>
              <a:rPr lang="ru-RU" dirty="0" err="1"/>
              <a:t>різними</a:t>
            </a:r>
            <a:r>
              <a:rPr lang="ru-RU" dirty="0"/>
              <a:t> кодеками і </a:t>
            </a:r>
            <a:r>
              <a:rPr lang="ru-RU" dirty="0" err="1"/>
              <a:t>дозволяє</a:t>
            </a:r>
            <a:r>
              <a:rPr lang="ru-RU" dirty="0"/>
              <a:t> </a:t>
            </a:r>
            <a:r>
              <a:rPr lang="ru-RU" dirty="0" err="1"/>
              <a:t>зберігати</a:t>
            </a:r>
            <a:r>
              <a:rPr lang="ru-RU" dirty="0"/>
              <a:t> </a:t>
            </a:r>
            <a:r>
              <a:rPr lang="ru-RU" u="sng" dirty="0" err="1">
                <a:hlinkClick r:id="rId3" tooltip="Аудіо"/>
              </a:rPr>
              <a:t>аудіо</a:t>
            </a:r>
            <a:r>
              <a:rPr lang="ru-RU" dirty="0"/>
              <a:t>, </a:t>
            </a:r>
            <a:r>
              <a:rPr lang="ru-RU" u="sng" dirty="0" err="1">
                <a:hlinkClick r:id="rId4" tooltip="Відео"/>
              </a:rPr>
              <a:t>відео</a:t>
            </a:r>
            <a:r>
              <a:rPr lang="ru-RU" dirty="0"/>
              <a:t> i </a:t>
            </a:r>
            <a:r>
              <a:rPr lang="ru-RU" dirty="0" err="1"/>
              <a:t>текстову</a:t>
            </a:r>
            <a:r>
              <a:rPr lang="ru-RU" dirty="0"/>
              <a:t> </a:t>
            </a:r>
            <a:r>
              <a:rPr lang="ru-RU" dirty="0" err="1"/>
              <a:t>інформацію</a:t>
            </a:r>
            <a:r>
              <a:rPr lang="ru-RU" dirty="0"/>
              <a:t> в </a:t>
            </a:r>
            <a:r>
              <a:rPr lang="ru-RU" dirty="0" err="1"/>
              <a:t>єдиному</a:t>
            </a:r>
            <a:r>
              <a:rPr lang="ru-RU" dirty="0"/>
              <a:t> </a:t>
            </a:r>
            <a:r>
              <a:rPr lang="ru-RU" dirty="0" err="1" smtClean="0"/>
              <a:t>файлі</a:t>
            </a:r>
            <a:r>
              <a:rPr lang="ru-RU" dirty="0" smtClean="0"/>
              <a:t>. </a:t>
            </a:r>
            <a:r>
              <a:rPr lang="ru-RU" dirty="0" err="1"/>
              <a:t>Мультимедійні</a:t>
            </a:r>
            <a:r>
              <a:rPr lang="ru-RU" dirty="0"/>
              <a:t> </a:t>
            </a:r>
            <a:r>
              <a:rPr lang="ru-RU" dirty="0" err="1"/>
              <a:t>контейнери</a:t>
            </a:r>
            <a:r>
              <a:rPr lang="ru-RU" dirty="0"/>
              <a:t> </a:t>
            </a:r>
            <a:r>
              <a:rPr lang="ru-RU" dirty="0" err="1"/>
              <a:t>відкриваються</a:t>
            </a:r>
            <a:r>
              <a:rPr lang="ru-RU" dirty="0"/>
              <a:t> </a:t>
            </a:r>
            <a:r>
              <a:rPr lang="ru-RU" dirty="0" err="1"/>
              <a:t>більшістю</a:t>
            </a:r>
            <a:r>
              <a:rPr lang="ru-RU" dirty="0"/>
              <a:t> </a:t>
            </a:r>
            <a:r>
              <a:rPr lang="ru-RU" u="sng" dirty="0" err="1">
                <a:hlinkClick r:id="rId5" tooltip="Програвач мультимедіа"/>
              </a:rPr>
              <a:t>медіаплеєрів</a:t>
            </a:r>
            <a:r>
              <a:rPr lang="ru-RU" dirty="0"/>
              <a:t>.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u="sng" dirty="0">
                <a:hlinkClick r:id="rId6" tooltip="MPEG-4 Part 14"/>
              </a:rPr>
              <a:t>MP4</a:t>
            </a:r>
            <a:r>
              <a:rPr lang="uk-UA" dirty="0"/>
              <a:t>, </a:t>
            </a:r>
            <a:r>
              <a:rPr lang="uk-UA" u="sng" dirty="0">
                <a:hlinkClick r:id="rId7" tooltip="Advanced Systems Format"/>
              </a:rPr>
              <a:t>ASF</a:t>
            </a:r>
            <a:r>
              <a:rPr lang="uk-UA" dirty="0"/>
              <a:t>, </a:t>
            </a:r>
            <a:r>
              <a:rPr lang="uk-UA" u="sng" dirty="0">
                <a:hlinkClick r:id="rId8" tooltip="AVI"/>
              </a:rPr>
              <a:t>AVI</a:t>
            </a:r>
            <a:r>
              <a:rPr lang="uk-UA" dirty="0"/>
              <a:t>, </a:t>
            </a:r>
            <a:r>
              <a:rPr lang="uk-UA" u="sng" dirty="0" err="1">
                <a:hlinkClick r:id="rId9" tooltip="Matroska"/>
              </a:rPr>
              <a:t>Matroska</a:t>
            </a:r>
            <a:r>
              <a:rPr lang="uk-UA" dirty="0"/>
              <a:t>, </a:t>
            </a:r>
            <a:r>
              <a:rPr lang="uk-UA" u="sng" dirty="0">
                <a:hlinkClick r:id="rId10" tooltip="MOV"/>
              </a:rPr>
              <a:t>MOV</a:t>
            </a:r>
            <a:r>
              <a:rPr lang="uk-UA" dirty="0"/>
              <a:t>, </a:t>
            </a:r>
            <a:r>
              <a:rPr lang="uk-UA" u="sng" dirty="0" err="1">
                <a:hlinkClick r:id="rId11" tooltip="Ogg"/>
              </a:rPr>
              <a:t>Ogg</a:t>
            </a:r>
            <a:r>
              <a:rPr lang="uk-UA" dirty="0"/>
              <a:t>, </a:t>
            </a:r>
            <a:r>
              <a:rPr lang="uk-UA" u="sng" dirty="0">
                <a:hlinkClick r:id="rId12" tooltip="OGM"/>
              </a:rPr>
              <a:t>OGM</a:t>
            </a:r>
            <a:r>
              <a:rPr lang="uk-UA" dirty="0"/>
              <a:t> та </a:t>
            </a:r>
            <a:r>
              <a:rPr lang="uk-UA" u="sng" dirty="0" err="1">
                <a:hlinkClick r:id="rId13" tooltip="RealMedia"/>
              </a:rPr>
              <a:t>RealMedia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38CFA38-017C-4B70-9477-41EC97D3617C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30724" name="Picture 2" descr="Результат пошуку зображень за запитом &quot;мультимедійний контейнер&quot;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3422650" y="3409950"/>
            <a:ext cx="4438650" cy="333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4" descr="Результат пошуку зображень за запитом &quot;мультимедійний контейнер MP4, ASF, AVI, Matroska, MOV, Ogg, OGM та RealMedia&quot;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96938" y="3487738"/>
            <a:ext cx="2005012" cy="167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6" descr="Результат пошуку зображень за запитом &quot;мультимедійний контейнер MP4, ASF, AVI, Matroska, MOV, Ogg, OGM та RealMedia&quot;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700213" y="4900613"/>
            <a:ext cx="1841500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5416550" cy="1600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smtClean="0">
                <a:solidFill>
                  <a:schemeClr val="accent1"/>
                </a:solidFill>
              </a:rPr>
              <a:t>Сучасні технології відтворення звуку</a:t>
            </a:r>
            <a:endParaRPr lang="uk-UA" dirty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0" indent="0" algn="ctr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3300" b="1" dirty="0" smtClean="0">
                <a:solidFill>
                  <a:schemeClr val="accent1"/>
                </a:solidFill>
              </a:rPr>
              <a:t>Музичні аудіо-формати</a:t>
            </a:r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err="1" smtClean="0">
                <a:hlinkClick r:id="rId2" tooltip="Монофонія"/>
              </a:rPr>
              <a:t>Моно</a:t>
            </a:r>
            <a:r>
              <a:rPr lang="uk-UA" dirty="0" smtClean="0"/>
              <a:t>. Наприкінці періоду свого розвитку </a:t>
            </a:r>
            <a:r>
              <a:rPr lang="uk-UA" dirty="0" err="1" smtClean="0"/>
              <a:t>монозвук</a:t>
            </a:r>
            <a:r>
              <a:rPr lang="uk-UA" dirty="0" smtClean="0"/>
              <a:t> мав частотний діапазон 30-8000Гц</a:t>
            </a:r>
            <a:r>
              <a:rPr lang="ru-RU" dirty="0" smtClean="0"/>
              <a:t>.</a:t>
            </a:r>
            <a:endParaRPr lang="uk-UA" dirty="0" smtClean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hlinkClick r:id="rId3" tooltip="Стереофонія"/>
              </a:rPr>
              <a:t>Стерео</a:t>
            </a:r>
            <a:r>
              <a:rPr lang="ru-RU" dirty="0"/>
              <a:t>. Стереозвук — </a:t>
            </a:r>
            <a:r>
              <a:rPr lang="uk-UA" dirty="0" smtClean="0"/>
              <a:t>це </a:t>
            </a:r>
            <a:r>
              <a:rPr lang="uk-UA" dirty="0" err="1" smtClean="0"/>
              <a:t>двохканальний</a:t>
            </a:r>
            <a:r>
              <a:rPr lang="uk-UA" dirty="0" smtClean="0"/>
              <a:t> </a:t>
            </a:r>
            <a:r>
              <a:rPr lang="uk-UA" dirty="0" err="1" smtClean="0"/>
              <a:t>моно</a:t>
            </a:r>
            <a:r>
              <a:rPr lang="uk-UA" dirty="0" smtClean="0"/>
              <a:t> формат. Через різницю звучання каналів людина отримувала можливість при прослуховуванні запису відчути ширину звукової сцени. З появою CD частотний діапазон розширився від 20 до 20000 </a:t>
            </a:r>
            <a:r>
              <a:rPr lang="uk-UA" dirty="0" err="1" smtClean="0"/>
              <a:t>Гц</a:t>
            </a:r>
            <a:r>
              <a:rPr lang="uk-UA" dirty="0" smtClean="0"/>
              <a:t>. А перші технології шумозниження було запроваджено компанією </a:t>
            </a:r>
            <a:r>
              <a:rPr lang="uk-UA" dirty="0" err="1" smtClean="0"/>
              <a:t>Dolby</a:t>
            </a:r>
            <a:r>
              <a:rPr lang="uk-UA" dirty="0" smtClean="0"/>
              <a:t> </a:t>
            </a:r>
            <a:r>
              <a:rPr lang="uk-UA" dirty="0" err="1" smtClean="0"/>
              <a:t>Lab</a:t>
            </a:r>
            <a:r>
              <a:rPr lang="ru-RU" dirty="0" smtClean="0"/>
              <a:t>.</a:t>
            </a:r>
            <a:endParaRPr lang="uk-UA" dirty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52F968-A346-4DF5-A4C4-BDEECD10B14B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14338" name="Объект 2"/>
          <p:cNvSpPr>
            <a:spLocks noGrp="1"/>
          </p:cNvSpPr>
          <p:nvPr>
            <p:ph idx="1"/>
          </p:nvPr>
        </p:nvSpPr>
        <p:spPr>
          <a:xfrm>
            <a:off x="762000" y="-536575"/>
            <a:ext cx="7620000" cy="3886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mtClean="0"/>
              <a:t>Метою нашої роботи було дізнатися про звукові технології та використання звуку як зброї.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188DD8-B9AE-4ED0-ACCD-DB7CA5316C3C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14340" name="Picture 2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 b="7036"/>
          <a:stretch>
            <a:fillRect/>
          </a:stretch>
        </p:blipFill>
        <p:spPr bwMode="auto">
          <a:xfrm>
            <a:off x="976313" y="2106613"/>
            <a:ext cx="3284537" cy="326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Результат пошуку зображень за запитом &quot;звукова зброя&quot;"/>
          <p:cNvPicPr>
            <a:picLocks noChangeAspect="1" noChangeArrowheads="1"/>
          </p:cNvPicPr>
          <p:nvPr/>
        </p:nvPicPr>
        <p:blipFill>
          <a:blip r:embed="rId3"/>
          <a:srcRect l="6348" t="1845" b="7870"/>
          <a:stretch>
            <a:fillRect/>
          </a:stretch>
        </p:blipFill>
        <p:spPr bwMode="auto">
          <a:xfrm>
            <a:off x="4549775" y="3349625"/>
            <a:ext cx="3451225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5380038"/>
            <a:ext cx="6781800" cy="7572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b="1" dirty="0">
                <a:solidFill>
                  <a:schemeClr val="accent1"/>
                </a:solidFill>
              </a:rPr>
              <a:t>Музичні </a:t>
            </a:r>
            <a:r>
              <a:rPr lang="uk-UA" b="1" dirty="0" smtClean="0">
                <a:solidFill>
                  <a:schemeClr val="accent1"/>
                </a:solidFill>
              </a:rPr>
              <a:t>аудіо-формати</a:t>
            </a:r>
            <a:endParaRPr lang="uk-UA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60575" y="685800"/>
            <a:ext cx="6884988" cy="4759325"/>
          </a:xfrm>
        </p:spPr>
        <p:txBody>
          <a:bodyPr rtlCol="0">
            <a:normAutofit fontScale="77500" lnSpcReduction="200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MP3. </a:t>
            </a:r>
            <a:r>
              <a:rPr lang="uk-UA" dirty="0" smtClean="0"/>
              <a:t>Ця абревіатура від </a:t>
            </a:r>
            <a:r>
              <a:rPr lang="uk-UA" dirty="0" err="1" smtClean="0">
                <a:hlinkClick r:id="rId2" tooltip="MPEG"/>
              </a:rPr>
              <a:t>Moving</a:t>
            </a:r>
            <a:r>
              <a:rPr lang="uk-UA" dirty="0" smtClean="0">
                <a:hlinkClick r:id="rId2" tooltip="MPEG"/>
              </a:rPr>
              <a:t> </a:t>
            </a:r>
            <a:r>
              <a:rPr lang="uk-UA" dirty="0" err="1" smtClean="0">
                <a:hlinkClick r:id="rId2" tooltip="MPEG"/>
              </a:rPr>
              <a:t>Pictures</a:t>
            </a:r>
            <a:r>
              <a:rPr lang="uk-UA" dirty="0" smtClean="0">
                <a:hlinkClick r:id="rId2" tooltip="MPEG"/>
              </a:rPr>
              <a:t> </a:t>
            </a:r>
            <a:r>
              <a:rPr lang="uk-UA" dirty="0" err="1" smtClean="0">
                <a:hlinkClick r:id="rId2" tooltip="MPEG"/>
              </a:rPr>
              <a:t>Experts</a:t>
            </a:r>
            <a:r>
              <a:rPr lang="uk-UA" dirty="0" smtClean="0">
                <a:hlinkClick r:id="rId2" tooltip="MPEG"/>
              </a:rPr>
              <a:t> </a:t>
            </a:r>
            <a:r>
              <a:rPr lang="uk-UA" dirty="0" err="1" smtClean="0">
                <a:hlinkClick r:id="rId2" tooltip="MPEG"/>
              </a:rPr>
              <a:t>Groups</a:t>
            </a:r>
            <a:r>
              <a:rPr lang="uk-UA" dirty="0" smtClean="0"/>
              <a:t> </a:t>
            </a:r>
            <a:r>
              <a:rPr lang="uk-UA" dirty="0" err="1" smtClean="0"/>
              <a:t>Layer</a:t>
            </a:r>
            <a:r>
              <a:rPr lang="uk-UA" dirty="0" smtClean="0"/>
              <a:t> 3 сьогодні використовується повсюдно, завдяки технології стискування аудіо-файлів, реалізованих в даному форматі</a:t>
            </a:r>
            <a:r>
              <a:rPr lang="ru-RU" dirty="0" smtClean="0"/>
              <a:t>.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МP3 </a:t>
            </a:r>
            <a:r>
              <a:rPr lang="uk-UA" dirty="0" err="1" smtClean="0"/>
              <a:t>Pro</a:t>
            </a:r>
            <a:r>
              <a:rPr lang="uk-UA" dirty="0" smtClean="0"/>
              <a:t> є поліпшеною версією звичайного MP3. Файли MP3 </a:t>
            </a:r>
            <a:r>
              <a:rPr lang="uk-UA" dirty="0" err="1" smtClean="0"/>
              <a:t>Pro</a:t>
            </a:r>
            <a:r>
              <a:rPr lang="uk-UA" dirty="0" smtClean="0"/>
              <a:t> займають удвічі менше </a:t>
            </a:r>
            <a:r>
              <a:rPr lang="ru-RU" dirty="0" smtClean="0"/>
              <a:t>дискового </a:t>
            </a:r>
            <a:r>
              <a:rPr lang="ru-RU" dirty="0"/>
              <a:t>простору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/>
              <a:t>VQF — </a:t>
            </a:r>
            <a:r>
              <a:rPr lang="uk-UA" dirty="0" smtClean="0"/>
              <a:t>це новий формат звукової компресії. Схожий на MP3, але працює краще. Потік VQF 80kbps звучить приблизно так само, як 128 </a:t>
            </a:r>
            <a:r>
              <a:rPr lang="uk-UA" dirty="0" err="1" smtClean="0"/>
              <a:t>kbps</a:t>
            </a:r>
            <a:r>
              <a:rPr lang="uk-UA" dirty="0" smtClean="0"/>
              <a:t> МР3, а 96kbps VQF відповідає приблизно </a:t>
            </a:r>
            <a:r>
              <a:rPr lang="ru-RU" dirty="0" smtClean="0"/>
              <a:t>256kbps </a:t>
            </a:r>
            <a:r>
              <a:rPr lang="ru-RU" dirty="0"/>
              <a:t>MP3.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Multi Channel, </a:t>
            </a:r>
            <a:r>
              <a:rPr lang="ru-RU" dirty="0" err="1"/>
              <a:t>чи</a:t>
            </a:r>
            <a:r>
              <a:rPr lang="en-US" dirty="0"/>
              <a:t> Super Audio CD. </a:t>
            </a:r>
            <a:r>
              <a:rPr lang="ru-RU" dirty="0"/>
              <a:t>У 1996 </a:t>
            </a:r>
            <a:r>
              <a:rPr lang="uk-UA" dirty="0" smtClean="0"/>
              <a:t>році компанія </a:t>
            </a:r>
            <a:r>
              <a:rPr lang="uk-UA" dirty="0" err="1" smtClean="0"/>
              <a:t>Sony</a:t>
            </a:r>
            <a:r>
              <a:rPr lang="uk-UA" dirty="0" smtClean="0"/>
              <a:t> розробила та стала активно впроваджувати зовсім новий </a:t>
            </a:r>
            <a:r>
              <a:rPr lang="ru-RU" dirty="0" smtClean="0"/>
              <a:t>стандарт</a:t>
            </a:r>
            <a:r>
              <a:rPr lang="ru-RU" dirty="0"/>
              <a:t> — </a:t>
            </a:r>
            <a:r>
              <a:rPr lang="ru-RU" dirty="0" err="1"/>
              <a:t>SuperAudio</a:t>
            </a:r>
            <a:r>
              <a:rPr lang="ru-RU" dirty="0"/>
              <a:t> CD. SACD диски </a:t>
            </a:r>
            <a:r>
              <a:rPr lang="uk-UA" dirty="0" smtClean="0"/>
              <a:t>зовні нічим не відрізнялися від CD, проте якість запису на них була значно вища. Завдяки появі цього формату музика стала багатоканальною. Саме з приходом </a:t>
            </a:r>
            <a:r>
              <a:rPr lang="uk-UA" dirty="0" err="1" smtClean="0"/>
              <a:t>Multi</a:t>
            </a:r>
            <a:r>
              <a:rPr lang="uk-UA" dirty="0" smtClean="0"/>
              <a:t> </a:t>
            </a:r>
            <a:r>
              <a:rPr lang="uk-UA" dirty="0" err="1" smtClean="0"/>
              <a:t>Channel</a:t>
            </a:r>
            <a:r>
              <a:rPr lang="uk-UA" dirty="0" smtClean="0"/>
              <a:t> з'явилася можливість прослуховувати музику з допомогою </a:t>
            </a:r>
            <a:r>
              <a:rPr lang="uk-UA" dirty="0" err="1" smtClean="0"/>
              <a:t>аудиосистем</a:t>
            </a:r>
            <a:r>
              <a:rPr lang="uk-UA" dirty="0" smtClean="0"/>
              <a:t> типу 5.1 (5 акустичних систем плюс </a:t>
            </a:r>
            <a:r>
              <a:rPr lang="uk-UA" dirty="0" err="1" smtClean="0">
                <a:hlinkClick r:id="rId3" tooltip="Сабвуфер"/>
              </a:rPr>
              <a:t>сабвуфер</a:t>
            </a:r>
            <a:r>
              <a:rPr lang="ru-RU" dirty="0" smtClean="0"/>
              <a:t>).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3B60C-C3C7-4C35-BBF9-25C6D2A70164}" type="slidenum">
              <a:rPr lang="en-US"/>
              <a:pPr>
                <a:defRPr/>
              </a:pPr>
              <a:t>20</a:t>
            </a:fld>
            <a:endParaRPr lang="en-US"/>
          </a:p>
        </p:txBody>
      </p:sp>
      <p:pic>
        <p:nvPicPr>
          <p:cNvPr id="32772" name="Picture 2" descr="Результат пошуку зображень за запитом &quot;SuperAudio CD&quot;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5575" y="3232150"/>
            <a:ext cx="19050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Результат пошуку зображень за запитом &quot;VQF МР3&quot;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338" y="1196975"/>
            <a:ext cx="1981200" cy="161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dirty="0" smtClean="0">
                <a:solidFill>
                  <a:schemeClr val="accent1"/>
                </a:solidFill>
              </a:rPr>
              <a:t>Формат </a:t>
            </a:r>
            <a:r>
              <a:rPr lang="ru-RU" sz="3600" dirty="0" err="1" smtClean="0">
                <a:solidFill>
                  <a:schemeClr val="accent1"/>
                </a:solidFill>
              </a:rPr>
              <a:t>об'ємного</a:t>
            </a:r>
            <a:r>
              <a:rPr lang="ru-RU" sz="3600" dirty="0" smtClean="0">
                <a:solidFill>
                  <a:schemeClr val="accent1"/>
                </a:solidFill>
              </a:rPr>
              <a:t> </a:t>
            </a:r>
            <a:r>
              <a:rPr lang="ru-RU" sz="3600" dirty="0" err="1" smtClean="0">
                <a:solidFill>
                  <a:schemeClr val="accent1"/>
                </a:solidFill>
              </a:rPr>
              <a:t>звучання</a:t>
            </a:r>
            <a:r>
              <a:rPr lang="ru-RU" sz="3600" dirty="0" smtClean="0">
                <a:solidFill>
                  <a:schemeClr val="accent1"/>
                </a:solidFill>
              </a:rPr>
              <a:t> для систем </a:t>
            </a:r>
            <a:r>
              <a:rPr lang="ru-RU" sz="3600" dirty="0" err="1" smtClean="0">
                <a:solidFill>
                  <a:schemeClr val="accent1"/>
                </a:solidFill>
              </a:rPr>
              <a:t>кінотеатрів</a:t>
            </a:r>
            <a:r>
              <a:rPr lang="ru-RU" sz="3600" dirty="0" smtClean="0">
                <a:solidFill>
                  <a:schemeClr val="accent1"/>
                </a:solidFill>
              </a:rPr>
              <a:t> та </a:t>
            </a:r>
            <a:r>
              <a:rPr lang="ru-RU" sz="3600" dirty="0" err="1" smtClean="0">
                <a:solidFill>
                  <a:schemeClr val="accent1"/>
                </a:solidFill>
              </a:rPr>
              <a:t>домашніх</a:t>
            </a:r>
            <a:r>
              <a:rPr lang="ru-RU" sz="3600" dirty="0" smtClean="0">
                <a:solidFill>
                  <a:schemeClr val="accent1"/>
                </a:solidFill>
              </a:rPr>
              <a:t> </a:t>
            </a:r>
            <a:r>
              <a:rPr lang="ru-RU" sz="3600" dirty="0" err="1" smtClean="0">
                <a:solidFill>
                  <a:schemeClr val="accent1"/>
                </a:solidFill>
              </a:rPr>
              <a:t>кінотеатрів</a:t>
            </a:r>
            <a:endParaRPr lang="uk-UA" sz="3600" dirty="0" smtClean="0">
              <a:solidFill>
                <a:schemeClr val="accent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27413" y="685800"/>
            <a:ext cx="5502275" cy="3886200"/>
          </a:xfrm>
        </p:spPr>
        <p:txBody>
          <a:bodyPr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ru-RU" sz="2200" smtClean="0">
                <a:hlinkClick r:id="rId2" tooltip="VHS"/>
              </a:rPr>
              <a:t>VHS</a:t>
            </a:r>
            <a:r>
              <a:rPr lang="ru-RU" sz="2200" smtClean="0"/>
              <a:t> (Video Home System) дозволяв на одному носію записувати і звук, і відео. Спочатку звук на відеокасетах мав частотні характеристики 70—8000 Гц, і дуже страждав від деформації відео стрічки. Ситуація покращилась з появою стерео відеомагнітофонів </a:t>
            </a:r>
            <a:r>
              <a:rPr lang="ru-RU" sz="2200" smtClean="0">
                <a:hlinkClick r:id="rId3" tooltip="Hi-Fi"/>
              </a:rPr>
              <a:t>Hi-Fi</a:t>
            </a:r>
            <a:r>
              <a:rPr lang="ru-RU" sz="2200" smtClean="0"/>
              <a:t> Stereo. Частота звуку 40-15000 Гц забезпечувала досить гарну якість запису.</a:t>
            </a:r>
          </a:p>
          <a:p>
            <a:pPr algn="just">
              <a:lnSpc>
                <a:spcPct val="90000"/>
              </a:lnSpc>
            </a:pPr>
            <a:r>
              <a:rPr lang="ru-RU" sz="2200" smtClean="0"/>
              <a:t>Dolby Surround Sound був першим форматом об'ємного звучання для систем домашніх кінотеатрів.</a:t>
            </a:r>
            <a:endParaRPr lang="uk-UA" sz="22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F7AF1DC-3496-4FCE-9A62-6F4FABF6F00A}" type="slidenum">
              <a:rPr lang="en-US"/>
              <a:pPr>
                <a:defRPr/>
              </a:pPr>
              <a:t>21</a:t>
            </a:fld>
            <a:endParaRPr lang="en-US"/>
          </a:p>
        </p:txBody>
      </p:sp>
      <p:pic>
        <p:nvPicPr>
          <p:cNvPr id="33796" name="Picture 2" descr="Результат пошуку зображень за запитом &quot;домашні кінотеатри&quot;"/>
          <p:cNvPicPr>
            <a:picLocks noChangeAspect="1" noChangeArrowheads="1"/>
          </p:cNvPicPr>
          <p:nvPr/>
        </p:nvPicPr>
        <p:blipFill>
          <a:blip r:embed="rId4"/>
          <a:srcRect l="31705"/>
          <a:stretch>
            <a:fillRect/>
          </a:stretch>
        </p:blipFill>
        <p:spPr bwMode="auto">
          <a:xfrm>
            <a:off x="147638" y="993775"/>
            <a:ext cx="3155950" cy="277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387350"/>
            <a:ext cx="7543800" cy="3871913"/>
          </a:xfrm>
        </p:spPr>
        <p:txBody>
          <a:bodyPr rtlCol="0">
            <a:normAutofit fontScale="85000" lnSpcReduction="200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hlinkClick r:id="rId2" tooltip="DTS"/>
              </a:rPr>
              <a:t>DTS</a:t>
            </a:r>
            <a:r>
              <a:rPr lang="ru-RU" dirty="0"/>
              <a:t> (</a:t>
            </a:r>
            <a:r>
              <a:rPr lang="ru-RU" dirty="0" err="1"/>
              <a:t>Digital</a:t>
            </a:r>
            <a:r>
              <a:rPr lang="ru-RU" dirty="0"/>
              <a:t> </a:t>
            </a:r>
            <a:r>
              <a:rPr lang="ru-RU" dirty="0" err="1"/>
              <a:t>Theater</a:t>
            </a:r>
            <a:r>
              <a:rPr lang="ru-RU" dirty="0"/>
              <a:t> </a:t>
            </a:r>
            <a:r>
              <a:rPr lang="ru-RU" dirty="0" err="1"/>
              <a:t>System</a:t>
            </a:r>
            <a:r>
              <a:rPr lang="ru-RU" dirty="0"/>
              <a:t>).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народженням</a:t>
            </a:r>
            <a:r>
              <a:rPr lang="ru-RU" dirty="0"/>
              <a:t>, формат DTS </a:t>
            </a:r>
            <a:r>
              <a:rPr lang="ru-RU" dirty="0" err="1"/>
              <a:t>зобов'язаний</a:t>
            </a:r>
            <a:r>
              <a:rPr lang="ru-RU" dirty="0"/>
              <a:t> «Парку </a:t>
            </a:r>
            <a:r>
              <a:rPr lang="ru-RU" dirty="0" err="1"/>
              <a:t>юрського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» </a:t>
            </a:r>
            <a:r>
              <a:rPr lang="ru-RU" dirty="0" err="1"/>
              <a:t>Стівена</a:t>
            </a:r>
            <a:r>
              <a:rPr lang="ru-RU" dirty="0"/>
              <a:t> </a:t>
            </a:r>
            <a:r>
              <a:rPr lang="ru-RU" dirty="0" err="1"/>
              <a:t>Спілберга</a:t>
            </a:r>
            <a:r>
              <a:rPr lang="ru-RU" dirty="0"/>
              <a:t>. </a:t>
            </a:r>
            <a:r>
              <a:rPr lang="ru-RU" dirty="0" err="1"/>
              <a:t>Американська</a:t>
            </a:r>
            <a:r>
              <a:rPr lang="ru-RU" dirty="0"/>
              <a:t> </a:t>
            </a:r>
            <a:r>
              <a:rPr lang="ru-RU" dirty="0" err="1"/>
              <a:t>кінокорпорація</a:t>
            </a:r>
            <a:r>
              <a:rPr lang="ru-RU" dirty="0"/>
              <a:t> </a:t>
            </a:r>
            <a:r>
              <a:rPr lang="ru-RU" dirty="0" err="1"/>
              <a:t>Universal</a:t>
            </a:r>
            <a:r>
              <a:rPr lang="ru-RU" dirty="0"/>
              <a:t> </a:t>
            </a:r>
            <a:r>
              <a:rPr lang="ru-RU" dirty="0" err="1"/>
              <a:t>City</a:t>
            </a:r>
            <a:r>
              <a:rPr lang="ru-RU" dirty="0"/>
              <a:t> </a:t>
            </a:r>
            <a:r>
              <a:rPr lang="ru-RU" dirty="0" err="1"/>
              <a:t>Studios</a:t>
            </a:r>
            <a:r>
              <a:rPr lang="ru-RU" dirty="0"/>
              <a:t>, </a:t>
            </a:r>
            <a:r>
              <a:rPr lang="ru-RU" dirty="0" err="1"/>
              <a:t>Inc</a:t>
            </a:r>
            <a:r>
              <a:rPr lang="ru-RU" dirty="0"/>
              <a:t> </a:t>
            </a:r>
            <a:r>
              <a:rPr lang="ru-RU" dirty="0" err="1" smtClean="0"/>
              <a:t>вирішила</a:t>
            </a:r>
            <a:r>
              <a:rPr lang="ru-RU" dirty="0" smtClean="0"/>
              <a:t> </a:t>
            </a:r>
            <a:r>
              <a:rPr lang="ru-RU" dirty="0" err="1"/>
              <a:t>розробити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</a:t>
            </a:r>
            <a:r>
              <a:rPr lang="ru-RU" dirty="0" err="1"/>
              <a:t>звуковий</a:t>
            </a:r>
            <a:r>
              <a:rPr lang="ru-RU" dirty="0"/>
              <a:t> формат. </a:t>
            </a:r>
            <a:endParaRPr lang="ru-RU" dirty="0" smtClean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smtClean="0">
                <a:hlinkClick r:id="rId3" tooltip="THX"/>
              </a:rPr>
              <a:t>THX</a:t>
            </a:r>
            <a:r>
              <a:rPr lang="ru-RU" dirty="0"/>
              <a:t>. </a:t>
            </a:r>
            <a:r>
              <a:rPr lang="ru-RU" dirty="0" err="1"/>
              <a:t>Джоржу</a:t>
            </a:r>
            <a:r>
              <a:rPr lang="ru-RU" dirty="0"/>
              <a:t> </a:t>
            </a:r>
            <a:r>
              <a:rPr lang="ru-RU" dirty="0" smtClean="0"/>
              <a:t>Лукасу </a:t>
            </a:r>
            <a:r>
              <a:rPr lang="ru-RU" dirty="0" err="1"/>
              <a:t>під</a:t>
            </a:r>
            <a:r>
              <a:rPr lang="ru-RU" dirty="0"/>
              <a:t> час перегляду у </a:t>
            </a:r>
            <a:r>
              <a:rPr lang="ru-RU" dirty="0" err="1"/>
              <a:t>кінотеатрі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легендарних</a:t>
            </a:r>
            <a:r>
              <a:rPr lang="ru-RU" dirty="0"/>
              <a:t> </a:t>
            </a:r>
            <a:r>
              <a:rPr lang="ru-RU" dirty="0" err="1"/>
              <a:t>Зоряних</a:t>
            </a:r>
            <a:r>
              <a:rPr lang="ru-RU" dirty="0"/>
              <a:t> </a:t>
            </a:r>
            <a:r>
              <a:rPr lang="ru-RU" dirty="0" err="1"/>
              <a:t>Війн</a:t>
            </a:r>
            <a:r>
              <a:rPr lang="ru-RU" dirty="0"/>
              <a:t>, </a:t>
            </a:r>
            <a:r>
              <a:rPr lang="ru-RU" dirty="0" smtClean="0"/>
              <a:t>не </a:t>
            </a:r>
            <a:r>
              <a:rPr lang="ru-RU" dirty="0" err="1"/>
              <a:t>сподобалася</a:t>
            </a:r>
            <a:r>
              <a:rPr lang="ru-RU" dirty="0"/>
              <a:t> </a:t>
            </a:r>
            <a:r>
              <a:rPr lang="ru-RU" dirty="0" err="1"/>
              <a:t>якість</a:t>
            </a:r>
            <a:r>
              <a:rPr lang="ru-RU" dirty="0"/>
              <a:t> </a:t>
            </a:r>
            <a:r>
              <a:rPr lang="ru-RU" dirty="0" err="1"/>
              <a:t>звучання</a:t>
            </a:r>
            <a:r>
              <a:rPr lang="ru-RU" dirty="0"/>
              <a:t> </a:t>
            </a:r>
            <a:r>
              <a:rPr lang="ru-RU" dirty="0" err="1"/>
              <a:t>саундтреків</a:t>
            </a:r>
            <a:r>
              <a:rPr lang="ru-RU" dirty="0"/>
              <a:t> до </a:t>
            </a:r>
            <a:r>
              <a:rPr lang="ru-RU" dirty="0" err="1"/>
              <a:t>фільму</a:t>
            </a:r>
            <a:r>
              <a:rPr lang="ru-RU" dirty="0"/>
              <a:t>. </a:t>
            </a:r>
            <a:r>
              <a:rPr lang="ru-RU" dirty="0" err="1"/>
              <a:t>Компанія</a:t>
            </a:r>
            <a:r>
              <a:rPr lang="ru-RU" dirty="0"/>
              <a:t> </a:t>
            </a:r>
            <a:r>
              <a:rPr lang="ru-RU" dirty="0" err="1"/>
              <a:t>Lucasfilm</a:t>
            </a:r>
            <a:r>
              <a:rPr lang="ru-RU" dirty="0"/>
              <a:t> </a:t>
            </a:r>
            <a:r>
              <a:rPr lang="ru-RU" dirty="0" err="1"/>
              <a:t>Ltd</a:t>
            </a:r>
            <a:r>
              <a:rPr lang="ru-RU" dirty="0"/>
              <a:t>. </a:t>
            </a:r>
            <a:r>
              <a:rPr lang="ru-RU" dirty="0" err="1"/>
              <a:t>розробила</a:t>
            </a:r>
            <a:r>
              <a:rPr lang="ru-RU" dirty="0"/>
              <a:t> </a:t>
            </a:r>
            <a:r>
              <a:rPr lang="ru-RU" dirty="0" err="1"/>
              <a:t>свій</a:t>
            </a:r>
            <a:r>
              <a:rPr lang="ru-RU" dirty="0"/>
              <a:t> </a:t>
            </a:r>
            <a:r>
              <a:rPr lang="ru-RU" dirty="0" err="1"/>
              <a:t>власний</a:t>
            </a:r>
            <a:r>
              <a:rPr lang="ru-RU" dirty="0"/>
              <a:t> стандарт звуку. Формат THX </a:t>
            </a:r>
            <a:r>
              <a:rPr lang="ru-RU" dirty="0" err="1"/>
              <a:t>призначений</a:t>
            </a:r>
            <a:r>
              <a:rPr lang="ru-RU" dirty="0"/>
              <a:t>, </a:t>
            </a:r>
            <a:r>
              <a:rPr lang="ru-RU" dirty="0" err="1"/>
              <a:t>предусім</a:t>
            </a:r>
            <a:r>
              <a:rPr lang="ru-RU" dirty="0"/>
              <a:t>, для </a:t>
            </a:r>
            <a:r>
              <a:rPr lang="ru-RU" dirty="0" err="1"/>
              <a:t>кінотеатрів</a:t>
            </a:r>
            <a:r>
              <a:rPr lang="ru-RU" dirty="0"/>
              <a:t>. 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>
                <a:hlinkClick r:id="rId4" tooltip="Dolby Digital EX"/>
              </a:rPr>
              <a:t>Dolby</a:t>
            </a:r>
            <a:r>
              <a:rPr lang="ru-RU" dirty="0">
                <a:hlinkClick r:id="rId4" tooltip="Dolby Digital EX"/>
              </a:rPr>
              <a:t> </a:t>
            </a:r>
            <a:r>
              <a:rPr lang="ru-RU" dirty="0" err="1">
                <a:hlinkClick r:id="rId4" tooltip="Dolby Digital EX"/>
              </a:rPr>
              <a:t>Digital</a:t>
            </a:r>
            <a:r>
              <a:rPr lang="ru-RU" dirty="0">
                <a:hlinkClick r:id="rId4" tooltip="Dolby Digital EX"/>
              </a:rPr>
              <a:t> EX</a:t>
            </a:r>
            <a:r>
              <a:rPr lang="ru-RU" dirty="0"/>
              <a:t>, DTS-ES </a:t>
            </a:r>
            <a:r>
              <a:rPr lang="ru-RU" dirty="0" err="1"/>
              <a:t>Matrix</a:t>
            </a:r>
            <a:r>
              <a:rPr lang="ru-RU" dirty="0"/>
              <a:t> 6.1 і THX </a:t>
            </a:r>
            <a:r>
              <a:rPr lang="ru-RU" dirty="0" err="1"/>
              <a:t>Surround</a:t>
            </a:r>
            <a:r>
              <a:rPr lang="ru-RU" dirty="0"/>
              <a:t> EX —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формати</a:t>
            </a:r>
            <a:r>
              <a:rPr lang="ru-RU" dirty="0"/>
              <a:t> стали </a:t>
            </a:r>
            <a:r>
              <a:rPr lang="ru-RU" dirty="0" err="1"/>
              <a:t>логічним</a:t>
            </a:r>
            <a:r>
              <a:rPr lang="ru-RU" dirty="0"/>
              <a:t> </a:t>
            </a:r>
            <a:r>
              <a:rPr lang="ru-RU" dirty="0" err="1"/>
              <a:t>розвитком</a:t>
            </a:r>
            <a:r>
              <a:rPr lang="ru-RU" dirty="0"/>
              <a:t> </a:t>
            </a:r>
            <a:r>
              <a:rPr lang="ru-RU" dirty="0" err="1"/>
              <a:t>своїх</a:t>
            </a:r>
            <a:r>
              <a:rPr lang="ru-RU" dirty="0"/>
              <a:t> </a:t>
            </a:r>
            <a:r>
              <a:rPr lang="ru-RU" dirty="0" err="1"/>
              <a:t>прабатьків</a:t>
            </a:r>
            <a:r>
              <a:rPr lang="ru-RU" dirty="0"/>
              <a:t> </a:t>
            </a:r>
            <a:r>
              <a:rPr lang="ru-RU" dirty="0" err="1"/>
              <a:t>Dolby</a:t>
            </a:r>
            <a:r>
              <a:rPr lang="ru-RU" dirty="0"/>
              <a:t> </a:t>
            </a:r>
            <a:r>
              <a:rPr lang="ru-RU" dirty="0" err="1"/>
              <a:t>Digital</a:t>
            </a:r>
            <a:r>
              <a:rPr lang="ru-RU" dirty="0"/>
              <a:t>, DTS і THХ. Головна </a:t>
            </a:r>
            <a:r>
              <a:rPr lang="ru-RU" dirty="0" err="1"/>
              <a:t>їхня</a:t>
            </a:r>
            <a:r>
              <a:rPr lang="ru-RU" dirty="0"/>
              <a:t> </a:t>
            </a:r>
            <a:r>
              <a:rPr lang="ru-RU" dirty="0" err="1"/>
              <a:t>відмінність</a:t>
            </a:r>
            <a:r>
              <a:rPr lang="ru-RU" dirty="0"/>
              <a:t> </a:t>
            </a:r>
            <a:r>
              <a:rPr lang="ru-RU" dirty="0" err="1"/>
              <a:t>полягає</a:t>
            </a:r>
            <a:r>
              <a:rPr lang="ru-RU" dirty="0"/>
              <a:t> у </a:t>
            </a:r>
            <a:r>
              <a:rPr lang="ru-RU" dirty="0" err="1"/>
              <a:t>можливості</a:t>
            </a:r>
            <a:r>
              <a:rPr lang="ru-RU" dirty="0"/>
              <a:t> </a:t>
            </a:r>
            <a:r>
              <a:rPr lang="ru-RU" dirty="0" err="1"/>
              <a:t>додавання</a:t>
            </a:r>
            <a:r>
              <a:rPr lang="ru-RU" dirty="0"/>
              <a:t> одного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двох</a:t>
            </a:r>
            <a:r>
              <a:rPr lang="ru-RU" dirty="0"/>
              <a:t> </a:t>
            </a:r>
            <a:r>
              <a:rPr lang="ru-RU" dirty="0" err="1"/>
              <a:t>тилових</a:t>
            </a:r>
            <a:r>
              <a:rPr lang="ru-RU" dirty="0"/>
              <a:t> </a:t>
            </a:r>
            <a:r>
              <a:rPr lang="ru-RU" dirty="0" err="1"/>
              <a:t>звукових</a:t>
            </a:r>
            <a:r>
              <a:rPr lang="ru-RU" dirty="0"/>
              <a:t> </a:t>
            </a:r>
            <a:r>
              <a:rPr lang="ru-RU" dirty="0" err="1"/>
              <a:t>доріжок</a:t>
            </a:r>
            <a:r>
              <a:rPr lang="ru-RU" dirty="0"/>
              <a:t>, у </a:t>
            </a:r>
            <a:r>
              <a:rPr lang="ru-RU" dirty="0" err="1"/>
              <a:t>конфігурації</a:t>
            </a:r>
            <a:r>
              <a:rPr lang="ru-RU" dirty="0"/>
              <a:t> </a:t>
            </a:r>
            <a:r>
              <a:rPr lang="ru-RU" dirty="0" err="1"/>
              <a:t>відповідно</a:t>
            </a:r>
            <a:r>
              <a:rPr lang="ru-RU" dirty="0"/>
              <a:t> 6.1 і 7.1</a:t>
            </a:r>
            <a:r>
              <a:rPr lang="ru-RU"/>
              <a:t>. </a:t>
            </a:r>
            <a:r>
              <a:rPr lang="ru-RU" smtClean="0"/>
              <a:t>Як </a:t>
            </a:r>
            <a:r>
              <a:rPr lang="ru-RU" dirty="0"/>
              <a:t>результат — </a:t>
            </a:r>
            <a:r>
              <a:rPr lang="ru-RU" dirty="0" err="1"/>
              <a:t>додається</a:t>
            </a:r>
            <a:r>
              <a:rPr lang="ru-RU" dirty="0"/>
              <a:t> </a:t>
            </a:r>
            <a:r>
              <a:rPr lang="ru-RU" dirty="0" err="1"/>
              <a:t>чіткість</a:t>
            </a:r>
            <a:r>
              <a:rPr lang="ru-RU" dirty="0"/>
              <a:t> </a:t>
            </a:r>
            <a:r>
              <a:rPr lang="ru-RU" dirty="0" err="1"/>
              <a:t>локалізації</a:t>
            </a:r>
            <a:r>
              <a:rPr lang="ru-RU" dirty="0"/>
              <a:t> </a:t>
            </a:r>
            <a:r>
              <a:rPr lang="ru-RU" dirty="0" err="1"/>
              <a:t>подій</a:t>
            </a:r>
            <a:r>
              <a:rPr lang="ru-RU" dirty="0" smtClean="0"/>
              <a:t>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14E5FAB-E3B1-44AC-8C86-2430F5FF2BF1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34820" name="Picture 4" descr="Пов’язане зображення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57675" y="4378325"/>
            <a:ext cx="3667125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6" descr="Пов’язане зображення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23913" y="4378325"/>
            <a:ext cx="3328987" cy="221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543800" cy="3286125"/>
          </a:xfrm>
        </p:spPr>
        <p:txBody>
          <a:bodyPr rtlCol="0">
            <a:normAutofit fontScale="77500" lnSpcReduction="200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DTS-ES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Discrete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6.1</a:t>
            </a:r>
            <a:r>
              <a:rPr lang="ru-RU" dirty="0"/>
              <a:t>. </a:t>
            </a:r>
            <a:r>
              <a:rPr lang="ru-RU" dirty="0" err="1"/>
              <a:t>Це</a:t>
            </a:r>
            <a:r>
              <a:rPr lang="ru-RU" dirty="0"/>
              <a:t> стандарт, </a:t>
            </a:r>
            <a:r>
              <a:rPr lang="uk-UA" dirty="0"/>
              <a:t>у якому використовується понад 5 повноцінних каналів. Шостий канал — це центральний тиловий, який значно додає відчуття присутності</a:t>
            </a:r>
            <a:r>
              <a:rPr lang="ru-RU" dirty="0"/>
              <a:t>.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Dolby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75000"/>
                  </a:schemeClr>
                </a:solidFill>
              </a:rPr>
              <a:t>Atmos</a:t>
            </a:r>
            <a:r>
              <a:rPr lang="ru-RU" dirty="0"/>
              <a:t>, </a:t>
            </a:r>
            <a:r>
              <a:rPr lang="uk-UA" dirty="0" smtClean="0"/>
              <a:t>являє </a:t>
            </a:r>
            <a:r>
              <a:rPr lang="uk-UA" dirty="0"/>
              <a:t>собою принципово нову платформу для звуку і кіно. </a:t>
            </a:r>
            <a:r>
              <a:rPr lang="uk-UA" dirty="0" smtClean="0"/>
              <a:t>Як </a:t>
            </a:r>
            <a:r>
              <a:rPr lang="uk-UA" dirty="0"/>
              <a:t>основа беруться звуки навколишнього середовища, які </a:t>
            </a:r>
            <a:r>
              <a:rPr lang="uk-UA" dirty="0" err="1"/>
              <a:t>мікшуються</a:t>
            </a:r>
            <a:r>
              <a:rPr lang="uk-UA" dirty="0"/>
              <a:t> традиційними методами з використанням каналів. Поверх базового шару накладаються динамічні об'єкти, які можна позиціонувати і переміщати для точної відповідності дії на екрані. Метадані, зашиті в </a:t>
            </a:r>
            <a:r>
              <a:rPr lang="uk-UA" dirty="0" err="1"/>
              <a:t>Dolby</a:t>
            </a:r>
            <a:r>
              <a:rPr lang="uk-UA" dirty="0"/>
              <a:t> </a:t>
            </a:r>
            <a:r>
              <a:rPr lang="uk-UA" dirty="0" err="1"/>
              <a:t>Atmos</a:t>
            </a:r>
            <a:r>
              <a:rPr lang="uk-UA" dirty="0"/>
              <a:t>, визначають поведінку цих об'єктів під час відтворення, максимально точно реалізуючи первинну задумку режисера, незалежно від конфігурації кінотеатру. Цей «пошаровий» підхід пропонує звукооператорам, використовуючи знайомий інтерфейс, розширювати творчу палітру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A109E0E-40A9-412E-AE97-9630589FFBCF}" type="slidenum">
              <a:rPr lang="en-US"/>
              <a:pPr>
                <a:defRPr/>
              </a:pPr>
              <a:t>23</a:t>
            </a:fld>
            <a:endParaRPr lang="en-US"/>
          </a:p>
        </p:txBody>
      </p:sp>
      <p:pic>
        <p:nvPicPr>
          <p:cNvPr id="35844" name="Picture 2" descr="Best Digital Dolby Premiere Atmo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6625" y="3971925"/>
            <a:ext cx="4205288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2000" y="652463"/>
            <a:ext cx="7543800" cy="1676400"/>
          </a:xfrm>
        </p:spPr>
        <p:txBody>
          <a:bodyPr>
            <a:normAutofit/>
          </a:bodyPr>
          <a:lstStyle/>
          <a:p>
            <a:pPr algn="ctr"/>
            <a:r>
              <a:rPr lang="uk-UA" sz="6000" cap="none" smtClean="0">
                <a:solidFill>
                  <a:srgbClr val="D8D8D8"/>
                </a:solidFill>
              </a:rPr>
              <a:t>ЗВУКОВА</a:t>
            </a:r>
            <a:r>
              <a:rPr lang="uk-UA" cap="none" smtClean="0"/>
              <a:t> </a:t>
            </a:r>
            <a:r>
              <a:rPr lang="uk-UA" sz="6000" cap="none" smtClean="0">
                <a:solidFill>
                  <a:srgbClr val="D8D8D8"/>
                </a:solidFill>
              </a:rPr>
              <a:t>ЗБРОЯ</a:t>
            </a:r>
          </a:p>
        </p:txBody>
      </p:sp>
      <p:sp>
        <p:nvSpPr>
          <p:cNvPr id="36866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2F4C36-A32D-4DD0-A2FD-7036E688D902}" type="slidenum">
              <a:rPr lang="en-US"/>
              <a:pPr>
                <a:defRPr/>
              </a:pPr>
              <a:t>24</a:t>
            </a:fld>
            <a:endParaRPr 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Інфразвукова зброя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498475" y="939800"/>
            <a:ext cx="3906838" cy="3914775"/>
          </a:xfrm>
        </p:spPr>
        <p:txBody>
          <a:bodyPr rtlCol="0">
            <a:normAutofit fontScale="77500" lnSpcReduction="20000"/>
          </a:bodyPr>
          <a:lstStyle/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>
                <a:solidFill>
                  <a:srgbClr val="000000"/>
                </a:solidFill>
                <a:cs typeface="Times New Roman"/>
              </a:rPr>
              <a:t>Інфразвукова зброя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 - зброя масового ураження. В основу її дії покладене напрямлене випромінювання </a:t>
            </a:r>
          </a:p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rgbClr val="000000"/>
                </a:solidFill>
                <a:cs typeface="Times New Roman"/>
              </a:rPr>
              <a:t>потужних інфразвукових коливань з частотою нижче 16 </a:t>
            </a:r>
            <a:r>
              <a:rPr lang="uk-UA" dirty="0" err="1" smtClean="0">
                <a:solidFill>
                  <a:srgbClr val="000000"/>
                </a:solidFill>
                <a:cs typeface="Times New Roman"/>
              </a:rPr>
              <a:t>Гц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. Такі коливання діють на нервову систему, порушують роботу шлунку, викликають головний біль та неприємні відчуття в ділянці різних внутрішніх органів, можуть порушувати ритм дихання.</a:t>
            </a:r>
            <a:endParaRPr lang="uk-UA" dirty="0" smtClean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1F202-A550-4D76-ADD5-69DA68836F96}" type="slidenum">
              <a:rPr lang="en-US"/>
              <a:pPr>
                <a:defRPr/>
              </a:pPr>
              <a:t>25</a:t>
            </a:fld>
            <a:endParaRPr lang="en-US"/>
          </a:p>
        </p:txBody>
      </p:sp>
      <p:pic>
        <p:nvPicPr>
          <p:cNvPr id="37892" name="Picture 2" descr="Image result for Інфразвукова збро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9925" y="939800"/>
            <a:ext cx="4440238" cy="3471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Заголовок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4959350" cy="1600200"/>
          </a:xfrm>
        </p:spPr>
        <p:txBody>
          <a:bodyPr/>
          <a:lstStyle/>
          <a:p>
            <a:r>
              <a:rPr lang="en-US" smtClean="0">
                <a:solidFill>
                  <a:srgbClr val="C00000"/>
                </a:solidFill>
              </a:rPr>
              <a:t>LRAD – </a:t>
            </a:r>
            <a:r>
              <a:rPr lang="ru-RU" smtClean="0">
                <a:solidFill>
                  <a:srgbClr val="C00000"/>
                </a:solidFill>
              </a:rPr>
              <a:t>що це?</a:t>
            </a:r>
            <a:endParaRPr lang="uk-UA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080250" cy="3886200"/>
          </a:xfrm>
        </p:spPr>
        <p:txBody>
          <a:bodyPr rtlCol="0">
            <a:normAutofit fontScale="925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/>
              <a:t>LRAD - </a:t>
            </a:r>
            <a:r>
              <a:rPr lang="uk-UA" dirty="0"/>
              <a:t>це звукова зброя, яка відноситься до розряду «нелетальних». Хоча наслідки її впливу на організм людини ще не вивчені, фахівці вважають, що вона може бути небезпечною для </a:t>
            </a:r>
            <a:r>
              <a:rPr lang="uk-UA" dirty="0" err="1" smtClean="0"/>
              <a:t>здоров</a:t>
            </a:r>
            <a:r>
              <a:rPr lang="en-US" dirty="0" smtClean="0"/>
              <a:t>’</a:t>
            </a:r>
            <a:r>
              <a:rPr lang="uk-UA" dirty="0" smtClean="0"/>
              <a:t>я. Ця «акустична гармата» була розроблена корпорацією </a:t>
            </a:r>
            <a:r>
              <a:rPr lang="en-US" dirty="0" smtClean="0"/>
              <a:t>American Technology </a:t>
            </a:r>
            <a:r>
              <a:rPr lang="uk-UA" dirty="0" smtClean="0"/>
              <a:t>за замовленням Пентагону після нападу терористів на американський есмінець «</a:t>
            </a:r>
            <a:r>
              <a:rPr lang="uk-UA" dirty="0" err="1" smtClean="0"/>
              <a:t>Коул</a:t>
            </a:r>
            <a:r>
              <a:rPr lang="uk-UA" dirty="0" smtClean="0"/>
              <a:t>» в Ємені у 2000 році. Ось уже кілька років пристрій застосовується на суднах ВМФ США. Наприклад, він </a:t>
            </a:r>
            <a:r>
              <a:rPr lang="uk-UA" dirty="0" err="1" smtClean="0"/>
              <a:t>встановле</a:t>
            </a:r>
            <a:r>
              <a:rPr lang="ru-RU" dirty="0" err="1" smtClean="0"/>
              <a:t>ний</a:t>
            </a:r>
            <a:r>
              <a:rPr lang="uk-UA" dirty="0" smtClean="0"/>
              <a:t> на кораблях, які знаходяться у Перській </a:t>
            </a:r>
            <a:r>
              <a:rPr lang="uk-UA" dirty="0" err="1" smtClean="0"/>
              <a:t>затоці</a:t>
            </a:r>
            <a:r>
              <a:rPr lang="uk-UA" dirty="0" smtClean="0"/>
              <a:t>. 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60FC7A-FC1F-4B38-B958-1ED8AFE1B2F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pic>
        <p:nvPicPr>
          <p:cNvPr id="38916" name="Picture 4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 l="433" t="-571" r="21686" b="19615"/>
          <a:stretch>
            <a:fillRect/>
          </a:stretch>
        </p:blipFill>
        <p:spPr bwMode="auto">
          <a:xfrm>
            <a:off x="5132388" y="4157663"/>
            <a:ext cx="2487612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5013" y="395288"/>
            <a:ext cx="7543800" cy="3886200"/>
          </a:xfrm>
        </p:spPr>
        <p:txBody>
          <a:bodyPr rtlCol="0">
            <a:normAutofit fontScale="92500" lnSpcReduction="10000"/>
          </a:bodyPr>
          <a:lstStyle/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 smtClean="0"/>
              <a:t>Установка важить близько 20 кг, має «тарілку» напівсферичної форми діаметром близько метра і зовні схожа на прожектор або локатор. Вона виробляє </a:t>
            </a:r>
            <a:r>
              <a:rPr lang="uk-UA" dirty="0" err="1" smtClean="0"/>
              <a:t>вузьконаправлений</a:t>
            </a:r>
            <a:r>
              <a:rPr lang="uk-UA" dirty="0" smtClean="0"/>
              <a:t> пронизливий звук високої частоти, схожий на виття пожежної сирени, але набагато голосніше. Гучність </a:t>
            </a:r>
            <a:r>
              <a:rPr lang="en-US" dirty="0" smtClean="0"/>
              <a:t>LRAD </a:t>
            </a:r>
            <a:r>
              <a:rPr lang="uk-UA" dirty="0" smtClean="0"/>
              <a:t>досягає 150 </a:t>
            </a:r>
            <a:r>
              <a:rPr lang="uk-UA" dirty="0" err="1" smtClean="0"/>
              <a:t>дБ</a:t>
            </a:r>
            <a:r>
              <a:rPr lang="uk-UA" dirty="0" smtClean="0"/>
              <a:t> і може пошкодити слуховий апарат людини. При цьому частота звукових коливань складає 2100-3100 </a:t>
            </a:r>
            <a:r>
              <a:rPr lang="uk-UA" dirty="0" err="1" smtClean="0"/>
              <a:t>Гц</a:t>
            </a:r>
            <a:r>
              <a:rPr lang="uk-UA" dirty="0" smtClean="0"/>
              <a:t>. Але такі характеристики звук має тільки всередині вузького </a:t>
            </a:r>
            <a:r>
              <a:rPr lang="uk-UA" dirty="0" err="1" smtClean="0"/>
              <a:t>променя</a:t>
            </a:r>
            <a:r>
              <a:rPr lang="uk-UA" dirty="0" smtClean="0"/>
              <a:t>, так що звуковий удар не шкодить оператору, а вражає тільки ворогів. «Гармата» впливає на противника силою звуку, приголомшуючи його і викликаючи больовий шок.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15A534-E199-4EEE-BA60-E6814A252081}" type="slidenum">
              <a:rPr lang="en-US"/>
              <a:pPr>
                <a:defRPr/>
              </a:pPr>
              <a:t>27</a:t>
            </a:fld>
            <a:endParaRPr lang="en-US"/>
          </a:p>
        </p:txBody>
      </p:sp>
      <p:pic>
        <p:nvPicPr>
          <p:cNvPr id="39939" name="Picture 2" descr="Пов’язане зображення"/>
          <p:cNvPicPr>
            <a:picLocks noChangeAspect="1" noChangeArrowheads="1"/>
          </p:cNvPicPr>
          <p:nvPr/>
        </p:nvPicPr>
        <p:blipFill>
          <a:blip r:embed="rId2"/>
          <a:srcRect b="25471"/>
          <a:stretch>
            <a:fillRect/>
          </a:stretch>
        </p:blipFill>
        <p:spPr bwMode="auto">
          <a:xfrm>
            <a:off x="1962150" y="4281488"/>
            <a:ext cx="5657850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uk-UA" dirty="0" err="1" smtClean="0">
                <a:solidFill>
                  <a:srgbClr val="C00000"/>
                </a:solidFill>
              </a:rPr>
              <a:t>Світлошумові</a:t>
            </a:r>
            <a:r>
              <a:rPr lang="uk-UA" dirty="0" smtClean="0">
                <a:solidFill>
                  <a:srgbClr val="C00000"/>
                </a:solidFill>
              </a:rPr>
              <a:t> гранати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4175" y="990600"/>
            <a:ext cx="6054725" cy="3886200"/>
          </a:xfrm>
        </p:spPr>
        <p:txBody>
          <a:bodyPr rtlCol="0">
            <a:normAutofit fontScale="92500" lnSpcReduction="10000"/>
          </a:bodyPr>
          <a:lstStyle/>
          <a:p>
            <a:pPr marL="274320" indent="-27432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b="1" dirty="0"/>
              <a:t>Світлозвукові </a:t>
            </a:r>
            <a:r>
              <a:rPr lang="uk-UA" b="1" dirty="0" smtClean="0"/>
              <a:t>боєприпаси</a:t>
            </a:r>
            <a:r>
              <a:rPr lang="uk-UA" dirty="0"/>
              <a:t> або </a:t>
            </a:r>
            <a:endParaRPr lang="uk-UA" dirty="0" smtClean="0"/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b="1" dirty="0" smtClean="0"/>
              <a:t>    </a:t>
            </a:r>
            <a:r>
              <a:rPr lang="uk-UA" b="1" dirty="0" err="1" smtClean="0"/>
              <a:t>Світлошумові</a:t>
            </a:r>
            <a:r>
              <a:rPr lang="uk-UA" b="1" dirty="0" smtClean="0"/>
              <a:t> </a:t>
            </a:r>
            <a:r>
              <a:rPr lang="uk-UA" b="1" dirty="0"/>
              <a:t>боєприпаси</a:t>
            </a:r>
            <a:r>
              <a:rPr lang="uk-UA" dirty="0"/>
              <a:t> — це спеціальні </a:t>
            </a:r>
            <a:r>
              <a:rPr lang="uk-UA" dirty="0" smtClean="0"/>
              <a:t>   засоби </a:t>
            </a:r>
            <a:r>
              <a:rPr lang="uk-UA" dirty="0"/>
              <a:t>несмертельної дії, що є на </a:t>
            </a:r>
            <a:r>
              <a:rPr lang="uk-UA" dirty="0" smtClean="0"/>
              <a:t>озброєнні</a:t>
            </a:r>
            <a:r>
              <a:rPr lang="uk-UA" dirty="0"/>
              <a:t> армії, правоохоронних органів і </a:t>
            </a:r>
            <a:r>
              <a:rPr lang="uk-UA" dirty="0" smtClean="0"/>
              <a:t>спецслужб.</a:t>
            </a:r>
            <a:endParaRPr lang="uk-UA" dirty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/>
              <a:t>Призначаються для надання світлозвукового впливу на супротивника або правопорушника з метою </a:t>
            </a:r>
            <a:r>
              <a:rPr lang="uk-UA" dirty="0" smtClean="0"/>
              <a:t>тимчасової </a:t>
            </a:r>
            <a:r>
              <a:rPr lang="uk-UA" dirty="0"/>
              <a:t>психофізіологічної (відволікаючої і приголомшуючої) і механічної дії для тимчасового виведення його з ладу.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DDC089-8077-4812-B071-86A16F1C13EA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40964" name="Picture 2" descr="Результат пошуку зображень за запитом &quot;світлошумова граната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53138" y="458788"/>
            <a:ext cx="2705100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>
                <a:solidFill>
                  <a:srgbClr val="C00000"/>
                </a:solidFill>
              </a:rPr>
              <a:t>Конструкція та дія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5125" y="576263"/>
            <a:ext cx="4654550" cy="4730750"/>
          </a:xfrm>
        </p:spPr>
        <p:txBody>
          <a:bodyPr rtlCol="0">
            <a:normAutofit lnSpcReduction="10000"/>
          </a:bodyPr>
          <a:lstStyle/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sz="2000" dirty="0">
                <a:solidFill>
                  <a:schemeClr val="tx1"/>
                </a:solidFill>
              </a:rPr>
              <a:t>Корпус світлозвукових гранат виготовляють або з металевого контейнера</a:t>
            </a:r>
            <a:r>
              <a:rPr lang="uk-UA" sz="2000" dirty="0" smtClean="0">
                <a:solidFill>
                  <a:schemeClr val="tx1"/>
                </a:solidFill>
              </a:rPr>
              <a:t>, який </a:t>
            </a:r>
            <a:r>
              <a:rPr lang="uk-UA" sz="2000" dirty="0">
                <a:solidFill>
                  <a:schemeClr val="tx1"/>
                </a:solidFill>
              </a:rPr>
              <a:t>не руйнується при </a:t>
            </a:r>
            <a:r>
              <a:rPr lang="uk-UA" sz="2000" dirty="0" smtClean="0">
                <a:solidFill>
                  <a:schemeClr val="tx1"/>
                </a:solidFill>
              </a:rPr>
              <a:t>вибуху, </a:t>
            </a:r>
            <a:r>
              <a:rPr lang="uk-UA" sz="2000" dirty="0">
                <a:solidFill>
                  <a:schemeClr val="tx1"/>
                </a:solidFill>
              </a:rPr>
              <a:t>з отворами для виходу вибухових газів, або з матеріалів, що не утворюють при вибуху осколків з високою кінетичної енергією (пластик або картон) </a:t>
            </a:r>
            <a:r>
              <a:rPr lang="uk-UA" sz="2000" dirty="0" smtClean="0">
                <a:solidFill>
                  <a:schemeClr val="tx1"/>
                </a:solidFill>
              </a:rPr>
              <a:t>.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i="1" dirty="0" err="1" smtClean="0">
                <a:solidFill>
                  <a:schemeClr val="tx1"/>
                </a:solidFill>
              </a:rPr>
              <a:t>Світловий</a:t>
            </a:r>
            <a:r>
              <a:rPr lang="ru-RU" sz="2000" i="1" dirty="0" smtClean="0">
                <a:solidFill>
                  <a:schemeClr val="tx1"/>
                </a:solidFill>
              </a:rPr>
              <a:t> </a:t>
            </a:r>
            <a:r>
              <a:rPr lang="ru-RU" sz="2000" i="1" dirty="0" err="1" smtClean="0">
                <a:solidFill>
                  <a:schemeClr val="tx1"/>
                </a:solidFill>
              </a:rPr>
              <a:t>спалах</a:t>
            </a:r>
            <a:r>
              <a:rPr lang="ru-RU" sz="2000" dirty="0" smtClean="0">
                <a:solidFill>
                  <a:schemeClr val="tx1"/>
                </a:solidFill>
              </a:rPr>
              <a:t> - як правило , в </a:t>
            </a:r>
            <a:r>
              <a:rPr lang="ru-RU" sz="2000" dirty="0" err="1" smtClean="0">
                <a:solidFill>
                  <a:schemeClr val="tx1"/>
                </a:solidFill>
              </a:rPr>
              <a:t>діапазоні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яскравістю</a:t>
            </a:r>
            <a:r>
              <a:rPr lang="ru-RU" sz="2000" dirty="0" smtClean="0">
                <a:solidFill>
                  <a:schemeClr val="tx1"/>
                </a:solidFill>
              </a:rPr>
              <a:t> 2,5-7,5 млн. </a:t>
            </a:r>
            <a:r>
              <a:rPr lang="ru-RU" sz="2000" dirty="0" err="1" smtClean="0">
                <a:solidFill>
                  <a:schemeClr val="tx1"/>
                </a:solidFill>
              </a:rPr>
              <a:t>свічок</a:t>
            </a:r>
            <a:r>
              <a:rPr lang="ru-RU" sz="2000" dirty="0" smtClean="0">
                <a:solidFill>
                  <a:schemeClr val="tx1"/>
                </a:solidFill>
              </a:rPr>
              <a:t>, час </a:t>
            </a:r>
            <a:r>
              <a:rPr lang="ru-RU" sz="2000" dirty="0" err="1" smtClean="0">
                <a:solidFill>
                  <a:schemeClr val="tx1"/>
                </a:solidFill>
              </a:rPr>
              <a:t>засліплення</a:t>
            </a:r>
            <a:r>
              <a:rPr lang="ru-RU" sz="2000" dirty="0" smtClean="0">
                <a:solidFill>
                  <a:schemeClr val="tx1"/>
                </a:solidFill>
              </a:rPr>
              <a:t> </a:t>
            </a:r>
            <a:r>
              <a:rPr lang="ru-RU" sz="2000" dirty="0" err="1" smtClean="0">
                <a:solidFill>
                  <a:schemeClr val="tx1"/>
                </a:solidFill>
              </a:rPr>
              <a:t>може</a:t>
            </a:r>
            <a:r>
              <a:rPr lang="ru-RU" sz="2000" dirty="0" smtClean="0">
                <a:solidFill>
                  <a:schemeClr val="tx1"/>
                </a:solidFill>
              </a:rPr>
              <a:t> </a:t>
            </a:r>
            <a:r>
              <a:rPr lang="ru-RU" sz="2000" dirty="0" err="1" smtClean="0">
                <a:solidFill>
                  <a:schemeClr val="tx1"/>
                </a:solidFill>
              </a:rPr>
              <a:t>досягати</a:t>
            </a:r>
            <a:r>
              <a:rPr lang="ru-RU" sz="2000" dirty="0" smtClean="0">
                <a:solidFill>
                  <a:schemeClr val="tx1"/>
                </a:solidFill>
              </a:rPr>
              <a:t> 20-30 секунд ;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i="1" dirty="0" smtClean="0">
                <a:solidFill>
                  <a:schemeClr val="tx1"/>
                </a:solidFill>
              </a:rPr>
              <a:t>Звук </a:t>
            </a:r>
            <a:r>
              <a:rPr lang="ru-RU" sz="2000" i="1" dirty="0" err="1">
                <a:solidFill>
                  <a:schemeClr val="tx1"/>
                </a:solidFill>
              </a:rPr>
              <a:t>вибуху</a:t>
            </a:r>
            <a:r>
              <a:rPr lang="ru-RU" sz="2000" dirty="0">
                <a:solidFill>
                  <a:schemeClr val="tx1"/>
                </a:solidFill>
              </a:rPr>
              <a:t> - як </a:t>
            </a:r>
            <a:r>
              <a:rPr lang="ru-RU" sz="2000" dirty="0" smtClean="0">
                <a:solidFill>
                  <a:schemeClr val="tx1"/>
                </a:solidFill>
              </a:rPr>
              <a:t>правило, </a:t>
            </a:r>
            <a:r>
              <a:rPr lang="ru-RU" sz="2000" dirty="0">
                <a:solidFill>
                  <a:schemeClr val="tx1"/>
                </a:solidFill>
              </a:rPr>
              <a:t>в </a:t>
            </a:r>
            <a:r>
              <a:rPr lang="ru-RU" sz="2000" dirty="0" err="1">
                <a:solidFill>
                  <a:schemeClr val="tx1"/>
                </a:solidFill>
              </a:rPr>
              <a:t>діапазоні</a:t>
            </a:r>
            <a:r>
              <a:rPr lang="ru-RU" sz="2000" dirty="0">
                <a:solidFill>
                  <a:schemeClr val="tx1"/>
                </a:solidFill>
              </a:rPr>
              <a:t> 165-185 дБ</a:t>
            </a:r>
            <a:r>
              <a:rPr lang="ru-RU" sz="2000" dirty="0" smtClean="0">
                <a:solidFill>
                  <a:schemeClr val="tx1"/>
                </a:solidFill>
              </a:rPr>
              <a:t>​​, </a:t>
            </a:r>
            <a:r>
              <a:rPr lang="ru-RU" sz="2000" dirty="0">
                <a:solidFill>
                  <a:schemeClr val="tx1"/>
                </a:solidFill>
              </a:rPr>
              <a:t>час </a:t>
            </a:r>
            <a:r>
              <a:rPr lang="ru-RU" sz="2000" dirty="0" err="1">
                <a:solidFill>
                  <a:schemeClr val="tx1"/>
                </a:solidFill>
              </a:rPr>
              <a:t>втрати</a:t>
            </a:r>
            <a:r>
              <a:rPr lang="ru-RU" sz="2000" dirty="0">
                <a:solidFill>
                  <a:schemeClr val="tx1"/>
                </a:solidFill>
              </a:rPr>
              <a:t> слуху </a:t>
            </a:r>
            <a:r>
              <a:rPr lang="ru-RU" sz="2000" dirty="0" err="1">
                <a:solidFill>
                  <a:schemeClr val="tx1"/>
                </a:solidFill>
              </a:rPr>
              <a:t>може</a:t>
            </a:r>
            <a:r>
              <a:rPr lang="ru-RU" sz="2000" dirty="0">
                <a:solidFill>
                  <a:schemeClr val="tx1"/>
                </a:solidFill>
              </a:rPr>
              <a:t> </a:t>
            </a:r>
            <a:r>
              <a:rPr lang="ru-RU" sz="2000" dirty="0" err="1">
                <a:solidFill>
                  <a:schemeClr val="tx1"/>
                </a:solidFill>
              </a:rPr>
              <a:t>досягати</a:t>
            </a:r>
            <a:r>
              <a:rPr lang="ru-RU" sz="2000" dirty="0">
                <a:solidFill>
                  <a:schemeClr val="tx1"/>
                </a:solidFill>
              </a:rPr>
              <a:t> 4-6 годин.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620000" y="5781675"/>
            <a:ext cx="762000" cy="365125"/>
          </a:xfrm>
        </p:spPr>
        <p:txBody>
          <a:bodyPr/>
          <a:lstStyle/>
          <a:p>
            <a:pPr>
              <a:defRPr/>
            </a:pPr>
            <a:fld id="{FB5F2CB6-502A-4A6B-81E6-49A40CEB53C7}" type="slidenum">
              <a:rPr lang="en-US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41988" name="Picture 4" descr="Image result for светошумова граната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9675" y="1809750"/>
            <a:ext cx="3619500" cy="276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685800"/>
            <a:ext cx="7543800" cy="38862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sz="2800" b="1" dirty="0" smtClean="0">
                <a:solidFill>
                  <a:schemeClr val="tx1"/>
                </a:solidFill>
              </a:rPr>
              <a:t>План</a:t>
            </a:r>
            <a:r>
              <a:rPr lang="en-US" sz="2800" b="1" dirty="0" smtClean="0">
                <a:solidFill>
                  <a:schemeClr val="tx1"/>
                </a:solidFill>
              </a:rPr>
              <a:t>:</a:t>
            </a:r>
            <a:endParaRPr lang="ru-RU" sz="2800" b="1" dirty="0" smtClean="0">
              <a:solidFill>
                <a:schemeClr val="tx1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>
                <a:solidFill>
                  <a:srgbClr val="000000"/>
                </a:solidFill>
                <a:cs typeface="Times New Roman"/>
              </a:rPr>
              <a:t>Звукові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</a:t>
            </a:r>
            <a:r>
              <a:rPr lang="ru-RU" dirty="0" err="1" smtClean="0">
                <a:solidFill>
                  <a:srgbClr val="000000"/>
                </a:solidFill>
                <a:cs typeface="Times New Roman"/>
              </a:rPr>
              <a:t>технології</a:t>
            </a:r>
            <a:endParaRPr lang="ru-RU" dirty="0" smtClean="0">
              <a:solidFill>
                <a:srgbClr val="000000"/>
              </a:solidFill>
              <a:cs typeface="Times New Roman"/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>
                <a:solidFill>
                  <a:schemeClr val="tx1"/>
                </a:solidFill>
              </a:rPr>
              <a:t>Звукова</a:t>
            </a:r>
            <a:r>
              <a:rPr lang="ru-RU" dirty="0" smtClean="0">
                <a:solidFill>
                  <a:schemeClr val="tx1"/>
                </a:solidFill>
              </a:rPr>
              <a:t> </a:t>
            </a:r>
            <a:r>
              <a:rPr lang="ru-RU" dirty="0" err="1" smtClean="0">
                <a:solidFill>
                  <a:schemeClr val="tx1"/>
                </a:solidFill>
              </a:rPr>
              <a:t>зброя</a:t>
            </a:r>
            <a:endParaRPr lang="ru-RU" dirty="0" smtClean="0">
              <a:solidFill>
                <a:schemeClr val="tx1"/>
              </a:solidFill>
            </a:endParaRPr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ru-RU" dirty="0" err="1" smtClean="0">
                <a:solidFill>
                  <a:schemeClr val="tx1"/>
                </a:solidFill>
                <a:cs typeface="Times New Roman"/>
              </a:rPr>
              <a:t>Технічні</a:t>
            </a:r>
            <a:r>
              <a:rPr lang="ru-RU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cs typeface="Times New Roman"/>
              </a:rPr>
              <a:t>засоби</a:t>
            </a:r>
            <a:r>
              <a:rPr lang="ru-RU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ru-RU" dirty="0" err="1" smtClean="0">
                <a:solidFill>
                  <a:schemeClr val="tx1"/>
                </a:solidFill>
                <a:cs typeface="Times New Roman"/>
              </a:rPr>
              <a:t>збереження</a:t>
            </a:r>
            <a:r>
              <a:rPr lang="ru-RU" dirty="0" smtClean="0">
                <a:solidFill>
                  <a:schemeClr val="tx1"/>
                </a:solidFill>
                <a:cs typeface="Times New Roman"/>
              </a:rPr>
              <a:t> слуху </a:t>
            </a:r>
            <a:endParaRPr lang="ru-RU" dirty="0" smtClean="0"/>
          </a:p>
          <a:p>
            <a:pPr marL="457200" indent="-457200" fontAlgn="auto">
              <a:spcAft>
                <a:spcPts val="0"/>
              </a:spcAft>
              <a:buFont typeface="+mj-lt"/>
              <a:buAutoNum type="arabicPeriod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61B36A-FF72-4418-8D60-F76B9305A075}" type="slidenum">
              <a:rPr lang="en-US"/>
              <a:pPr>
                <a:defRPr/>
              </a:pPr>
              <a:t>3</a:t>
            </a:fld>
            <a:endParaRPr lang="en-US"/>
          </a:p>
        </p:txBody>
      </p:sp>
      <p:pic>
        <p:nvPicPr>
          <p:cNvPr id="15364" name="Picture 4" descr="Результат пошуку зображень за запитом &quot;звукові технології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6975" y="3716338"/>
            <a:ext cx="3019425" cy="239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Заголовок 1"/>
          <p:cNvSpPr>
            <a:spLocks noGrp="1"/>
          </p:cNvSpPr>
          <p:nvPr>
            <p:ph type="title"/>
          </p:nvPr>
        </p:nvSpPr>
        <p:spPr>
          <a:xfrm>
            <a:off x="677863" y="4702175"/>
            <a:ext cx="6781800" cy="1600200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Вплив </a:t>
            </a:r>
            <a:r>
              <a:rPr lang="uk-UA" smtClean="0">
                <a:solidFill>
                  <a:srgbClr val="C00000"/>
                </a:solidFill>
              </a:rPr>
              <a:t>на людину</a:t>
            </a:r>
          </a:p>
        </p:txBody>
      </p:sp>
      <p:sp>
        <p:nvSpPr>
          <p:cNvPr id="43010" name="Объект 2"/>
          <p:cNvSpPr>
            <a:spLocks noGrp="1"/>
          </p:cNvSpPr>
          <p:nvPr>
            <p:ph idx="1"/>
          </p:nvPr>
        </p:nvSpPr>
        <p:spPr>
          <a:xfrm>
            <a:off x="601663" y="0"/>
            <a:ext cx="7543800" cy="3886200"/>
          </a:xfrm>
        </p:spPr>
        <p:txBody>
          <a:bodyPr/>
          <a:lstStyle/>
          <a:p>
            <a:r>
              <a:rPr lang="uk-UA" dirty="0" smtClean="0"/>
              <a:t> </a:t>
            </a:r>
            <a:r>
              <a:rPr lang="uk-UA" sz="2200" dirty="0" smtClean="0"/>
              <a:t>На високих і ультразвукових частотах (від 5 до 30 </a:t>
            </a:r>
            <a:r>
              <a:rPr lang="uk-UA" sz="2200" dirty="0" err="1" smtClean="0"/>
              <a:t>кГц</a:t>
            </a:r>
            <a:r>
              <a:rPr lang="uk-UA" sz="2200" dirty="0" smtClean="0"/>
              <a:t>) може бути </a:t>
            </a:r>
            <a:r>
              <a:rPr lang="uk-UA" sz="2200" dirty="0" smtClean="0"/>
              <a:t>перегрів </a:t>
            </a:r>
            <a:r>
              <a:rPr lang="uk-UA" sz="2200" dirty="0" smtClean="0"/>
              <a:t>організму людини аж до смертельно високих температур, опіки тканин та зневоднення. На більш високих частотах або при коротких імпульсах у результаті кавітації, можуть утворитися бульбашки і </a:t>
            </a:r>
            <a:r>
              <a:rPr lang="uk-UA" sz="2200" dirty="0" err="1" smtClean="0"/>
              <a:t>мікророзриви</a:t>
            </a:r>
            <a:r>
              <a:rPr lang="uk-UA" sz="2200" dirty="0" smtClean="0"/>
              <a:t> тканин.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7581900" y="5753100"/>
            <a:ext cx="762000" cy="365125"/>
          </a:xfrm>
        </p:spPr>
        <p:txBody>
          <a:bodyPr/>
          <a:lstStyle/>
          <a:p>
            <a:pPr>
              <a:defRPr/>
            </a:pPr>
            <a:fld id="{849CD47B-7B68-4B5C-B9D5-4B84A1CCCCDD}" type="slidenum">
              <a:rPr lang="en-US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43012" name="Picture 4" descr="Image result for Шкода вуху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76625" y="3570288"/>
            <a:ext cx="2328863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Контузія</a:t>
            </a: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762000" y="819150"/>
            <a:ext cx="7543800" cy="38862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>
                <a:cs typeface="Times New Roman"/>
              </a:rPr>
              <a:t>Контузія</a:t>
            </a:r>
            <a:r>
              <a:rPr lang="ru-RU" dirty="0">
                <a:cs typeface="Times New Roman"/>
              </a:rPr>
              <a:t> — </a:t>
            </a:r>
            <a:r>
              <a:rPr lang="ru-RU" dirty="0" err="1">
                <a:cs typeface="Times New Roman"/>
              </a:rPr>
              <a:t>загальне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ураження</a:t>
            </a:r>
            <a:r>
              <a:rPr lang="ru-RU" dirty="0">
                <a:cs typeface="Times New Roman"/>
              </a:rPr>
              <a:t> </a:t>
            </a:r>
            <a:r>
              <a:rPr lang="ru-RU" dirty="0" err="1">
                <a:cs typeface="Times New Roman"/>
              </a:rPr>
              <a:t>організму</a:t>
            </a:r>
            <a:r>
              <a:rPr lang="ru-RU" dirty="0">
                <a:cs typeface="Times New Roman"/>
              </a:rPr>
              <a:t> </a:t>
            </a:r>
            <a:r>
              <a:rPr lang="ru-RU" dirty="0" err="1">
                <a:cs typeface="Times New Roman"/>
              </a:rPr>
              <a:t>внаслідок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різкого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механічного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впливу</a:t>
            </a:r>
            <a:r>
              <a:rPr lang="ru-RU" dirty="0">
                <a:cs typeface="Times New Roman"/>
              </a:rPr>
              <a:t> (</a:t>
            </a:r>
            <a:r>
              <a:rPr lang="ru-RU" dirty="0" err="1">
                <a:cs typeface="Times New Roman"/>
              </a:rPr>
              <a:t>повітряної</a:t>
            </a:r>
            <a:r>
              <a:rPr lang="ru-RU" dirty="0">
                <a:cs typeface="Times New Roman"/>
              </a:rPr>
              <a:t>, </a:t>
            </a:r>
            <a:r>
              <a:rPr lang="ru-RU" dirty="0" err="1">
                <a:cs typeface="Times New Roman"/>
              </a:rPr>
              <a:t>водяної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чи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звукової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хвилі</a:t>
            </a:r>
            <a:r>
              <a:rPr lang="ru-RU" dirty="0">
                <a:cs typeface="Times New Roman"/>
              </a:rPr>
              <a:t>, удару об землю </a:t>
            </a:r>
            <a:r>
              <a:rPr lang="ru-RU" dirty="0" err="1">
                <a:cs typeface="Times New Roman"/>
              </a:rPr>
              <a:t>чи</a:t>
            </a:r>
            <a:r>
              <a:rPr lang="ru-RU" dirty="0">
                <a:cs typeface="Times New Roman"/>
              </a:rPr>
              <a:t> воду </a:t>
            </a:r>
            <a:r>
              <a:rPr lang="ru-RU" dirty="0" err="1">
                <a:cs typeface="Times New Roman"/>
              </a:rPr>
              <a:t>тощо</a:t>
            </a:r>
            <a:r>
              <a:rPr lang="ru-RU" dirty="0">
                <a:cs typeface="Times New Roman"/>
              </a:rPr>
              <a:t>), </a:t>
            </a:r>
            <a:r>
              <a:rPr lang="ru-RU" dirty="0" err="1">
                <a:cs typeface="Times New Roman"/>
              </a:rPr>
              <a:t>що</a:t>
            </a:r>
            <a:r>
              <a:rPr lang="ru-RU" dirty="0">
                <a:cs typeface="Times New Roman"/>
              </a:rPr>
              <a:t> не </a:t>
            </a:r>
            <a:r>
              <a:rPr lang="ru-RU" dirty="0" err="1">
                <a:cs typeface="Times New Roman"/>
              </a:rPr>
              <a:t>обов'язково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супроводжується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механічними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ушкодженнями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органів</a:t>
            </a:r>
            <a:r>
              <a:rPr lang="ru-RU" dirty="0">
                <a:cs typeface="Times New Roman"/>
              </a:rPr>
              <a:t> і тканин.</a:t>
            </a: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>
                <a:cs typeface="Times New Roman"/>
              </a:rPr>
              <a:t>Чинники</a:t>
            </a:r>
            <a:r>
              <a:rPr lang="ru-RU" dirty="0">
                <a:cs typeface="Times New Roman"/>
              </a:rPr>
              <a:t>, </a:t>
            </a:r>
            <a:r>
              <a:rPr lang="ru-RU" dirty="0" err="1">
                <a:cs typeface="Times New Roman"/>
              </a:rPr>
              <a:t>які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провокують</a:t>
            </a:r>
            <a:r>
              <a:rPr lang="ru-RU" dirty="0">
                <a:cs typeface="Times New Roman"/>
              </a:rPr>
              <a:t> на </a:t>
            </a:r>
            <a:r>
              <a:rPr lang="ru-RU" dirty="0" err="1">
                <a:cs typeface="Times New Roman"/>
              </a:rPr>
              <a:t>отримання</a:t>
            </a:r>
            <a:r>
              <a:rPr lang="ru-RU" dirty="0">
                <a:cs typeface="Times New Roman"/>
              </a:rPr>
              <a:t> травм:</a:t>
            </a:r>
            <a:r>
              <a:rPr lang="en-US" dirty="0">
                <a:solidFill>
                  <a:schemeClr val="tx1"/>
                </a:solidFill>
                <a:latin typeface="+mn-ea"/>
                <a:cs typeface="+mn-ea"/>
              </a:rPr>
              <a:t/>
            </a:r>
            <a:br>
              <a:rPr lang="en-US" dirty="0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ru-RU" dirty="0" err="1">
                <a:cs typeface="Times New Roman"/>
              </a:rPr>
              <a:t>постріл</a:t>
            </a:r>
            <a:r>
              <a:rPr lang="ru-RU" dirty="0">
                <a:cs typeface="Times New Roman"/>
              </a:rPr>
              <a:t> з </a:t>
            </a:r>
            <a:r>
              <a:rPr lang="ru-RU" dirty="0" err="1">
                <a:cs typeface="Times New Roman"/>
              </a:rPr>
              <a:t>вогнепальної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зброї</a:t>
            </a:r>
            <a:r>
              <a:rPr lang="ru-RU" dirty="0">
                <a:cs typeface="Times New Roman"/>
              </a:rPr>
              <a:t>;</a:t>
            </a: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>
                <a:cs typeface="Times New Roman"/>
              </a:rPr>
              <a:t>вибух</a:t>
            </a:r>
            <a:r>
              <a:rPr lang="ru-RU" dirty="0">
                <a:cs typeface="Times New Roman"/>
              </a:rPr>
              <a:t>;</a:t>
            </a:r>
            <a:endParaRPr lang="ru-RU" dirty="0">
              <a:solidFill>
                <a:schemeClr val="tx1"/>
              </a:solidFill>
              <a:cs typeface="Times New Roman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>
                <a:cs typeface="Times New Roman"/>
              </a:rPr>
              <a:t>вплив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гучної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музики</a:t>
            </a:r>
            <a:r>
              <a:rPr lang="ru-RU" dirty="0">
                <a:cs typeface="Times New Roman"/>
              </a:rPr>
              <a:t>;</a:t>
            </a:r>
            <a:endParaRPr lang="ru-RU" dirty="0">
              <a:solidFill>
                <a:schemeClr val="tx1"/>
              </a:solidFill>
              <a:cs typeface="Times New Roman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dirty="0" err="1">
                <a:cs typeface="Times New Roman"/>
              </a:rPr>
              <a:t>голосний</a:t>
            </a:r>
            <a:r>
              <a:rPr lang="ru-RU" dirty="0">
                <a:cs typeface="Times New Roman"/>
              </a:rPr>
              <a:t> крик.</a:t>
            </a:r>
            <a:endParaRPr lang="ru-RU" dirty="0">
              <a:solidFill>
                <a:schemeClr val="tx1"/>
              </a:solidFill>
              <a:cs typeface="Times New Roman"/>
            </a:endParaRPr>
          </a:p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E8DF73-1132-405D-B8C7-67B40EAD1AF3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44036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16513" y="3011488"/>
            <a:ext cx="3265487" cy="242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2000"/>
            <a:ext cx="7645400" cy="16002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ru-RU" dirty="0" err="1">
                <a:solidFill>
                  <a:srgbClr val="C00000"/>
                </a:solidFill>
              </a:rPr>
              <a:t>Засоби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збереження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>
                <a:solidFill>
                  <a:srgbClr val="C00000"/>
                </a:solidFill>
              </a:rPr>
              <a:t>слуху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 smtClean="0">
                <a:cs typeface="Times New Roman"/>
              </a:rPr>
              <a:t>Щоб</a:t>
            </a:r>
            <a:r>
              <a:rPr lang="ru-RU" dirty="0" smtClean="0">
                <a:cs typeface="Times New Roman"/>
              </a:rPr>
              <a:t> </a:t>
            </a:r>
            <a:r>
              <a:rPr lang="ru-RU" dirty="0" err="1" smtClean="0">
                <a:cs typeface="Times New Roman"/>
              </a:rPr>
              <a:t>запобігти</a:t>
            </a:r>
            <a:r>
              <a:rPr lang="ru-RU" dirty="0" smtClean="0">
                <a:cs typeface="Times New Roman"/>
              </a:rPr>
              <a:t> </a:t>
            </a:r>
            <a:r>
              <a:rPr lang="ru-RU" dirty="0" err="1" smtClean="0">
                <a:cs typeface="Times New Roman"/>
              </a:rPr>
              <a:t>ураженню</a:t>
            </a:r>
            <a:r>
              <a:rPr lang="ru-RU" dirty="0" smtClean="0">
                <a:cs typeface="Times New Roman"/>
              </a:rPr>
              <a:t> слуху, </a:t>
            </a:r>
            <a:r>
              <a:rPr lang="ru-RU" dirty="0" err="1" smtClean="0">
                <a:cs typeface="Times New Roman"/>
              </a:rPr>
              <a:t>використовують</a:t>
            </a:r>
            <a:r>
              <a:rPr lang="ru-RU" dirty="0" smtClean="0">
                <a:cs typeface="Times New Roman"/>
              </a:rPr>
              <a:t>:</a:t>
            </a:r>
            <a:endParaRPr lang="ru-RU" dirty="0">
              <a:solidFill>
                <a:srgbClr val="303030"/>
              </a:solidFill>
              <a:cs typeface="Times New Roman"/>
            </a:endParaRP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303030"/>
                </a:solidFill>
                <a:cs typeface="Times New Roman"/>
              </a:rPr>
              <a:t>Беруші</a:t>
            </a:r>
            <a:endParaRPr lang="ru-RU" b="1" dirty="0">
              <a:solidFill>
                <a:srgbClr val="303030"/>
              </a:solidFill>
              <a:cs typeface="Times New Roman"/>
            </a:endParaRP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303030"/>
                </a:solidFill>
                <a:cs typeface="Times New Roman"/>
              </a:rPr>
              <a:t>Навушники</a:t>
            </a:r>
            <a:endParaRPr lang="ru-RU" b="1" dirty="0">
              <a:solidFill>
                <a:srgbClr val="303030"/>
              </a:solidFill>
              <a:cs typeface="Times New Roman"/>
            </a:endParaRP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b="1" dirty="0" err="1">
                <a:solidFill>
                  <a:srgbClr val="303030"/>
                </a:solidFill>
                <a:cs typeface="Times New Roman"/>
              </a:rPr>
              <a:t>Глушники</a:t>
            </a:r>
            <a:endParaRPr lang="ru-RU" b="1" dirty="0">
              <a:solidFill>
                <a:srgbClr val="303030"/>
              </a:solidFill>
              <a:cs typeface="Times New Roman"/>
            </a:endParaRPr>
          </a:p>
          <a:p>
            <a:pPr marL="342900" indent="-34290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>
              <a:solidFill>
                <a:srgbClr val="000000"/>
              </a:solidFill>
              <a:cs typeface="Times New Roman"/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04DFCCF-77B0-40A4-81EA-27EAC301D6AC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45060" name="Picture 4" descr="Image result for Слухові апарати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76600" y="1782763"/>
            <a:ext cx="5715000" cy="3448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solidFill>
                  <a:srgbClr val="C00000"/>
                </a:solidFill>
              </a:rPr>
              <a:t>Пасивні</a:t>
            </a:r>
            <a:r>
              <a:rPr lang="ru-RU" dirty="0" smtClean="0">
                <a:solidFill>
                  <a:srgbClr val="C00000"/>
                </a:solidFill>
              </a:rPr>
              <a:t> </a:t>
            </a:r>
            <a:r>
              <a:rPr lang="ru-RU" dirty="0" err="1" smtClean="0">
                <a:solidFill>
                  <a:srgbClr val="C00000"/>
                </a:solidFill>
              </a:rPr>
              <a:t>беруші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762000" y="685800"/>
            <a:ext cx="3424238" cy="388620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err="1">
                <a:cs typeface="Times New Roman"/>
              </a:rPr>
              <a:t>Пасивні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беруші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механічним</a:t>
            </a:r>
            <a:r>
              <a:rPr lang="ru-RU" dirty="0">
                <a:cs typeface="Times New Roman"/>
              </a:rPr>
              <a:t> шляхом </a:t>
            </a:r>
            <a:r>
              <a:rPr lang="ru-RU" dirty="0" err="1">
                <a:cs typeface="Times New Roman"/>
              </a:rPr>
              <a:t>перекривають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слуховий</a:t>
            </a:r>
            <a:r>
              <a:rPr lang="ru-RU" dirty="0">
                <a:cs typeface="Times New Roman"/>
              </a:rPr>
              <a:t> канал і </a:t>
            </a:r>
            <a:r>
              <a:rPr lang="ru-RU" dirty="0" err="1">
                <a:cs typeface="Times New Roman"/>
              </a:rPr>
              <a:t>оберігають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барабанні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перетинки</a:t>
            </a:r>
            <a:r>
              <a:rPr lang="ru-RU" dirty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від</a:t>
            </a:r>
            <a:r>
              <a:rPr lang="ru-RU" dirty="0">
                <a:cs typeface="Times New Roman"/>
              </a:rPr>
              <a:t> звукового удару. </a:t>
            </a:r>
            <a:r>
              <a:rPr lang="ru-RU" dirty="0" err="1">
                <a:cs typeface="Times New Roman"/>
              </a:rPr>
              <a:t>Мінусом</a:t>
            </a:r>
            <a:r>
              <a:rPr lang="ru-RU" dirty="0">
                <a:cs typeface="Times New Roman"/>
              </a:rPr>
              <a:t> є </a:t>
            </a:r>
            <a:r>
              <a:rPr lang="ru-RU" dirty="0" err="1" smtClean="0">
                <a:cs typeface="Times New Roman"/>
              </a:rPr>
              <a:t>тимчасова</a:t>
            </a:r>
            <a:r>
              <a:rPr lang="ru-RU" dirty="0" smtClean="0">
                <a:cs typeface="Times New Roman"/>
              </a:rPr>
              <a:t> </a:t>
            </a:r>
            <a:r>
              <a:rPr lang="ru-RU" dirty="0" err="1">
                <a:cs typeface="Times New Roman"/>
              </a:rPr>
              <a:t>вимушена</a:t>
            </a:r>
            <a:r>
              <a:rPr lang="ru-RU" dirty="0">
                <a:cs typeface="Times New Roman"/>
              </a:rPr>
              <a:t> глухота. Комфортно </a:t>
            </a:r>
            <a:r>
              <a:rPr lang="ru-RU" dirty="0" err="1">
                <a:cs typeface="Times New Roman"/>
              </a:rPr>
              <a:t>розмовляти</a:t>
            </a:r>
            <a:r>
              <a:rPr lang="ru-RU" dirty="0">
                <a:cs typeface="Times New Roman"/>
              </a:rPr>
              <a:t> з </a:t>
            </a:r>
            <a:r>
              <a:rPr lang="ru-RU" dirty="0" err="1">
                <a:cs typeface="Times New Roman"/>
              </a:rPr>
              <a:t>беруші</a:t>
            </a:r>
            <a:r>
              <a:rPr lang="ru-RU" dirty="0">
                <a:cs typeface="Times New Roman"/>
              </a:rPr>
              <a:t> у </a:t>
            </a:r>
            <a:r>
              <a:rPr lang="ru-RU" dirty="0" err="1">
                <a:cs typeface="Times New Roman"/>
              </a:rPr>
              <a:t>вухах</a:t>
            </a:r>
            <a:r>
              <a:rPr lang="ru-RU" dirty="0">
                <a:cs typeface="Times New Roman"/>
              </a:rPr>
              <a:t> буде </a:t>
            </a:r>
            <a:r>
              <a:rPr lang="ru-RU" dirty="0" err="1">
                <a:cs typeface="Times New Roman"/>
              </a:rPr>
              <a:t>неможливо</a:t>
            </a:r>
            <a:r>
              <a:rPr lang="ru-RU" dirty="0">
                <a:cs typeface="Times New Roman"/>
              </a:rPr>
              <a:t>.</a:t>
            </a: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C50373-CAE4-4D42-9211-57C097744608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4608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38750" y="990600"/>
            <a:ext cx="3201988" cy="3201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smtClean="0">
                <a:solidFill>
                  <a:srgbClr val="FF0000"/>
                </a:solidFill>
              </a:rPr>
              <a:t>Активні </a:t>
            </a:r>
            <a:r>
              <a:rPr lang="uk-UA" dirty="0" err="1" smtClean="0">
                <a:solidFill>
                  <a:srgbClr val="FF0000"/>
                </a:solidFill>
              </a:rPr>
              <a:t>беруші</a:t>
            </a:r>
            <a:endParaRPr lang="uk-UA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487837"/>
            <a:ext cx="5044911" cy="3886200"/>
          </a:xfrm>
        </p:spPr>
        <p:txBody>
          <a:bodyPr/>
          <a:lstStyle/>
          <a:p>
            <a:r>
              <a:rPr lang="uk-UA" dirty="0" smtClean="0"/>
              <a:t>Найбільш зручним варіантом </a:t>
            </a:r>
            <a:r>
              <a:rPr lang="uk-UA" dirty="0"/>
              <a:t>є активні </a:t>
            </a:r>
            <a:r>
              <a:rPr lang="uk-UA" dirty="0" err="1"/>
              <a:t>беруші</a:t>
            </a:r>
            <a:r>
              <a:rPr lang="uk-UA" dirty="0"/>
              <a:t> з електронним обладнанням: мікрофонами і маленькими динаміками. </a:t>
            </a:r>
            <a:r>
              <a:rPr lang="uk-UA" dirty="0" err="1"/>
              <a:t>Беруші</a:t>
            </a:r>
            <a:r>
              <a:rPr lang="uk-UA" dirty="0"/>
              <a:t> подібного типу позбавлені вищевказаних негативних властивостей і дозволяють однаково </a:t>
            </a:r>
            <a:r>
              <a:rPr lang="uk-UA" dirty="0" err="1"/>
              <a:t>комфортно</a:t>
            </a:r>
            <a:r>
              <a:rPr lang="uk-UA" dirty="0"/>
              <a:t> стріляти і спілкуватися, не виймаючи їх з вух.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6103B9-74CC-47A1-BFD2-3D70E21F2238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1026" name="Picture 2" descr="Результат пошуку зображень за запитом &quot;активні беруші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690" y="657519"/>
            <a:ext cx="3358743" cy="224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0509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762000" y="4705350"/>
            <a:ext cx="6781800" cy="1600200"/>
          </a:xfrm>
        </p:spPr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Навушники</a:t>
            </a:r>
          </a:p>
        </p:txBody>
      </p:sp>
      <p:sp>
        <p:nvSpPr>
          <p:cNvPr id="47106" name="Объект 2"/>
          <p:cNvSpPr>
            <a:spLocks noGrp="1"/>
          </p:cNvSpPr>
          <p:nvPr>
            <p:ph idx="1"/>
          </p:nvPr>
        </p:nvSpPr>
        <p:spPr>
          <a:xfrm>
            <a:off x="4505325" y="876300"/>
            <a:ext cx="3813175" cy="3886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mtClean="0">
                <a:cs typeface="Times New Roman" pitchFamily="18" charset="0"/>
              </a:rPr>
              <a:t>У звичайних захисних навушників той же недолік, що й у пасивних берушей - неможливість комфортного спілкування і дуже погана чутність звуків нормального рівня гучності. Такі навушники також називають пасивними.</a:t>
            </a: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EBA3A3-685A-4AE0-B18D-41E615F81CE6}" type="slidenum">
              <a:rPr lang="en-US"/>
              <a:pPr>
                <a:defRPr/>
              </a:pPr>
              <a:t>35</a:t>
            </a:fld>
            <a:endParaRPr lang="en-US"/>
          </a:p>
        </p:txBody>
      </p:sp>
      <p:pic>
        <p:nvPicPr>
          <p:cNvPr id="47108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9150" y="876300"/>
            <a:ext cx="3311525" cy="331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Глушники</a:t>
            </a:r>
          </a:p>
        </p:txBody>
      </p:sp>
      <p:sp>
        <p:nvSpPr>
          <p:cNvPr id="48130" name="Объект 2"/>
          <p:cNvSpPr>
            <a:spLocks noGrp="1"/>
          </p:cNvSpPr>
          <p:nvPr>
            <p:ph idx="1"/>
          </p:nvPr>
        </p:nvSpPr>
        <p:spPr>
          <a:xfrm>
            <a:off x="542925" y="571500"/>
            <a:ext cx="3762375" cy="3886200"/>
          </a:xfrm>
        </p:spPr>
        <p:txBody>
          <a:bodyPr/>
          <a:lstStyle/>
          <a:p>
            <a:pPr marL="0" indent="0">
              <a:buFont typeface="Arial" charset="0"/>
              <a:buNone/>
            </a:pPr>
            <a:r>
              <a:rPr lang="uk-UA" smtClean="0">
                <a:cs typeface="Times New Roman" pitchFamily="18" charset="0"/>
              </a:rPr>
              <a:t>Прилад безшумної і безполуменевої стрільби (ПББС) - дуловий механічний пристрій стрілецької зброї, що послаблює звук пострілу і приховує полум'я порохових газів. Це маскує стрілка і не привертає до нього уваги</a:t>
            </a:r>
            <a:r>
              <a:rPr lang="ru-RU" smtClean="0">
                <a:cs typeface="Times New Roman" pitchFamily="18" charset="0"/>
              </a:rPr>
              <a:t>.</a:t>
            </a: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B60A4FE-DEAA-4876-9D9F-10ECC2DC7FC3}" type="slidenum">
              <a:rPr lang="en-US"/>
              <a:pPr>
                <a:defRPr/>
              </a:pPr>
              <a:t>36</a:t>
            </a:fld>
            <a:endParaRPr lang="en-US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977" y="950595"/>
            <a:ext cx="3810000" cy="2562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133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1500" y="4395788"/>
            <a:ext cx="2762250" cy="1657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mtClean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423457"/>
            <a:ext cx="7543800" cy="3886200"/>
          </a:xfrm>
        </p:spPr>
        <p:txBody>
          <a:bodyPr rtlCol="0">
            <a:normAutofit fontScale="92500" lnSpcReduction="2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Звук</a:t>
            </a:r>
            <a:r>
              <a:rPr lang="uk-UA" dirty="0"/>
              <a:t>, який ми чуємо після пострілу, має три джерела</a:t>
            </a:r>
            <a:r>
              <a:rPr lang="uk-UA" dirty="0" smtClean="0"/>
              <a:t>:</a:t>
            </a:r>
            <a:endParaRPr lang="uk-UA" dirty="0"/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/>
              <a:t>Перший – удар, один об одного, рухомих частин зброї, цей звук не такий гучний і розсіюється на досить близькій відстані.</a:t>
            </a:r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/>
              <a:t>Другий – ударна хвиля, що виникає при виході кулі з дула, в основному з'являється якщо початкова швидкість кулі перевищує швидкість звуку, і чим вона вище, тим голосніше звук від ударної хвилі.</a:t>
            </a:r>
          </a:p>
          <a:p>
            <a:pPr marL="274320" indent="-274320" algn="just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uk-UA" dirty="0"/>
              <a:t>Третій – гази, що виходять зі </a:t>
            </a:r>
            <a:r>
              <a:rPr lang="uk-UA" dirty="0" smtClean="0"/>
              <a:t>ствола. </a:t>
            </a:r>
            <a:r>
              <a:rPr lang="uk-UA" dirty="0"/>
              <a:t>Саме вони при розширенні і видають гучний звук чутний на дуже далекій відстані</a:t>
            </a:r>
            <a:r>
              <a:rPr lang="uk-UA" dirty="0" smtClean="0"/>
              <a:t>.</a:t>
            </a:r>
          </a:p>
          <a:p>
            <a:pPr marL="0" indent="0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/>
              <a:t>.</a:t>
            </a: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F5ED38-779A-46B2-A27A-5017E02061B1}" type="slidenum">
              <a:rPr lang="en-US"/>
              <a:pPr>
                <a:defRPr/>
              </a:pPr>
              <a:t>37</a:t>
            </a:fld>
            <a:endParaRPr lang="en-US"/>
          </a:p>
        </p:txBody>
      </p:sp>
      <p:pic>
        <p:nvPicPr>
          <p:cNvPr id="2" name="Стрельба. Глушитель. Сравнительня стрельба с глушителем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72511" y="3593492"/>
            <a:ext cx="4996774" cy="281068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4800" smtClean="0">
                <a:solidFill>
                  <a:srgbClr val="C00000"/>
                </a:solidFill>
              </a:rPr>
              <a:t>Робота глушників</a:t>
            </a:r>
            <a:endParaRPr lang="ru-RU" sz="4800" smtClean="0">
              <a:solidFill>
                <a:srgbClr val="C00000"/>
              </a:solidFill>
            </a:endParaRPr>
          </a:p>
        </p:txBody>
      </p:sp>
      <p:sp>
        <p:nvSpPr>
          <p:cNvPr id="50178" name="Объект 2"/>
          <p:cNvSpPr>
            <a:spLocks noGrp="1"/>
          </p:cNvSpPr>
          <p:nvPr>
            <p:ph idx="1"/>
          </p:nvPr>
        </p:nvSpPr>
        <p:spPr>
          <a:xfrm>
            <a:off x="457200" y="471488"/>
            <a:ext cx="8318500" cy="3952875"/>
          </a:xfrm>
        </p:spPr>
        <p:txBody>
          <a:bodyPr/>
          <a:lstStyle/>
          <a:p>
            <a:pPr algn="just"/>
            <a:r>
              <a:rPr lang="uk-UA" sz="1800" dirty="0" smtClean="0"/>
              <a:t>Робота всіх глушників полягає в максимальному зниженні швидкості та охолодженні порохових газів у вогнепальній зброї, а також зниження тиску повітря в пневматиці. В глушниках для вогнепальної зброї досягається це завдяки наявності декількох камер або </a:t>
            </a:r>
            <a:r>
              <a:rPr lang="uk-UA" sz="1800" dirty="0" err="1" smtClean="0"/>
              <a:t>теплопоглинаючих</a:t>
            </a:r>
            <a:r>
              <a:rPr lang="uk-UA" sz="1800" dirty="0" smtClean="0"/>
              <a:t> матеріалів. У камерах гази завихрюються і їх швидкість зменшується. А отже, знижується і енергія, яка виділяється при виході кулі зі ствола. Використання </a:t>
            </a:r>
            <a:r>
              <a:rPr lang="uk-UA" sz="1800" dirty="0" err="1" smtClean="0"/>
              <a:t>теплопоглинаючих</a:t>
            </a:r>
            <a:r>
              <a:rPr lang="uk-UA" sz="1800" dirty="0" smtClean="0"/>
              <a:t> речовин дозволяє досягти того ж ефекту, лише іншим способом – знижуючи температуру газів. Існують моделі, в яких об'єднані обидва варіанти: і камери, і </a:t>
            </a:r>
            <a:r>
              <a:rPr lang="uk-UA" sz="1800" dirty="0" err="1" smtClean="0"/>
              <a:t>теплопоглинання</a:t>
            </a:r>
            <a:r>
              <a:rPr lang="uk-UA" sz="1800" dirty="0" smtClean="0"/>
              <a:t>.</a:t>
            </a:r>
            <a:endParaRPr lang="ru-RU" sz="1800" dirty="0" smtClean="0"/>
          </a:p>
          <a:p>
            <a:pPr algn="just"/>
            <a:r>
              <a:rPr lang="uk-UA" sz="1800" dirty="0" smtClean="0"/>
              <a:t>А ось </a:t>
            </a:r>
            <a:r>
              <a:rPr lang="uk-UA" sz="1800" dirty="0" err="1" smtClean="0"/>
              <a:t>саундмодераторы</a:t>
            </a:r>
            <a:r>
              <a:rPr lang="uk-UA" sz="1800" dirty="0" smtClean="0"/>
              <a:t> для пневматики не заглушають, а лише змінюють тональність звуку. В них використовуються кілька камер, але замість </a:t>
            </a:r>
            <a:r>
              <a:rPr lang="uk-UA" sz="1800" dirty="0" err="1" smtClean="0"/>
              <a:t>теплопоглинаючих</a:t>
            </a:r>
            <a:r>
              <a:rPr lang="uk-UA" sz="1800" dirty="0" smtClean="0"/>
              <a:t> матеріалів – звукопоглинальні. Тому звук розсіюється повністю на більш близьких відстанях.</a:t>
            </a:r>
            <a:endParaRPr lang="ru-RU" sz="1800" dirty="0" smtClean="0"/>
          </a:p>
          <a:p>
            <a:endParaRPr lang="ru-RU" sz="1800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E963C6-CC6E-41A8-B2EF-D50ADE063D7D}" type="slidenum">
              <a:rPr lang="en-US"/>
              <a:pPr>
                <a:defRPr/>
              </a:pPr>
              <a:t>38</a:t>
            </a:fld>
            <a:endParaRPr lang="en-US"/>
          </a:p>
        </p:txBody>
      </p:sp>
      <p:pic>
        <p:nvPicPr>
          <p:cNvPr id="50180" name="Рисунок 5"/>
          <p:cNvPicPr>
            <a:picLocks noChangeAspect="1"/>
          </p:cNvPicPr>
          <p:nvPr/>
        </p:nvPicPr>
        <p:blipFill>
          <a:blip r:embed="rId2"/>
          <a:srcRect l="15157" t="23184" b="22908"/>
          <a:stretch>
            <a:fillRect/>
          </a:stretch>
        </p:blipFill>
        <p:spPr bwMode="auto">
          <a:xfrm>
            <a:off x="6359525" y="4137025"/>
            <a:ext cx="2784475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Заголовок 1"/>
          <p:cNvSpPr>
            <a:spLocks noGrp="1"/>
          </p:cNvSpPr>
          <p:nvPr>
            <p:ph type="title"/>
          </p:nvPr>
        </p:nvSpPr>
        <p:spPr>
          <a:xfrm>
            <a:off x="465138" y="4587875"/>
            <a:ext cx="6781800" cy="1600200"/>
          </a:xfrm>
        </p:spPr>
        <p:txBody>
          <a:bodyPr/>
          <a:lstStyle/>
          <a:p>
            <a:r>
              <a:rPr lang="uk-UA" smtClean="0">
                <a:solidFill>
                  <a:srgbClr val="C00000"/>
                </a:solidFill>
              </a:rPr>
              <a:t>Типи глушників</a:t>
            </a:r>
            <a:endParaRPr lang="ru-RU" smtClean="0">
              <a:solidFill>
                <a:srgbClr val="C00000"/>
              </a:solidFill>
            </a:endParaRPr>
          </a:p>
        </p:txBody>
      </p:sp>
      <p:sp>
        <p:nvSpPr>
          <p:cNvPr id="51202" name="Объект 2"/>
          <p:cNvSpPr>
            <a:spLocks noGrp="1"/>
          </p:cNvSpPr>
          <p:nvPr>
            <p:ph idx="1"/>
          </p:nvPr>
        </p:nvSpPr>
        <p:spPr>
          <a:xfrm>
            <a:off x="762000" y="685800"/>
            <a:ext cx="7018338" cy="3673475"/>
          </a:xfrm>
        </p:spPr>
        <p:txBody>
          <a:bodyPr/>
          <a:lstStyle/>
          <a:p>
            <a:r>
              <a:rPr lang="uk-UA" sz="1800" b="1" smtClean="0"/>
              <a:t>Тактичних глушників також існує кілька видів:</a:t>
            </a:r>
            <a:endParaRPr lang="ru-RU" sz="1800" smtClean="0"/>
          </a:p>
          <a:p>
            <a:r>
              <a:rPr lang="uk-UA" sz="1800" smtClean="0"/>
              <a:t>найпростіший (циліндрична розширювальна камера, з сполучною гайкою і щілиною з гумовою мембраною)</a:t>
            </a:r>
            <a:endParaRPr lang="ru-RU" sz="1800" smtClean="0"/>
          </a:p>
          <a:p>
            <a:r>
              <a:rPr lang="uk-UA" sz="1800" smtClean="0"/>
              <a:t>з обтюрацією (розширювальна камера і дві гумові або ебонітові пробки-обтюратори з розпірною втулкою)</a:t>
            </a:r>
            <a:endParaRPr lang="ru-RU" sz="1800" smtClean="0"/>
          </a:p>
          <a:p>
            <a:r>
              <a:rPr lang="uk-UA" sz="1800" smtClean="0"/>
              <a:t>двокамерний ексцентричний (камера із перегородкою)</a:t>
            </a:r>
            <a:endParaRPr lang="ru-RU" sz="1800" smtClean="0"/>
          </a:p>
          <a:p>
            <a:r>
              <a:rPr lang="uk-UA" sz="1800" smtClean="0"/>
              <a:t>з теплопоглиначем (поглинання тепла за допомогою мідного або латунного дроту, або ж алюмінієвої стружки)</a:t>
            </a:r>
            <a:endParaRPr lang="ru-RU" sz="1800" smtClean="0"/>
          </a:p>
          <a:p>
            <a:r>
              <a:rPr lang="uk-UA" sz="1800" smtClean="0"/>
              <a:t>багатокамерний – (на відміну від найпростіших має кілька камер з перегородками)</a:t>
            </a:r>
            <a:endParaRPr lang="ru-RU" sz="1800" smtClean="0"/>
          </a:p>
          <a:p>
            <a:r>
              <a:rPr lang="uk-UA" sz="1800" smtClean="0"/>
              <a:t>з поділом потоку – (складається з втулки з перфорацією і гвинтової спіралі розбиття потоку)</a:t>
            </a:r>
            <a:endParaRPr lang="ru-RU" sz="1800" smtClean="0"/>
          </a:p>
          <a:p>
            <a:endParaRPr lang="ru-RU" sz="180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64F8E8-72F7-4EFE-8D9C-53957C1677F3}" type="slidenum">
              <a:rPr lang="en-US"/>
              <a:pPr>
                <a:defRPr/>
              </a:pPr>
              <a:t>39</a:t>
            </a:fld>
            <a:endParaRPr lang="en-US"/>
          </a:p>
        </p:txBody>
      </p:sp>
      <p:pic>
        <p:nvPicPr>
          <p:cNvPr id="51204" name="Рисунок 4" descr="Схема глушителя с теплопоглощением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6175" y="4051300"/>
            <a:ext cx="3852863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solidFill>
                  <a:srgbClr val="C00000"/>
                </a:solidFill>
              </a:rPr>
              <a:t>Звукові технології</a:t>
            </a:r>
            <a:endParaRPr lang="uk-UA" smtClean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2000" y="-671513"/>
            <a:ext cx="7543800" cy="3886201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b="1" dirty="0" err="1">
                <a:solidFill>
                  <a:srgbClr val="000000"/>
                </a:solidFill>
                <a:cs typeface="Times New Roman"/>
              </a:rPr>
              <a:t>Звукові</a:t>
            </a:r>
            <a:r>
              <a:rPr lang="ru-RU" b="1" dirty="0">
                <a:solidFill>
                  <a:srgbClr val="000000"/>
                </a:solidFill>
                <a:cs typeface="Times New Roman"/>
              </a:rPr>
              <a:t> 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технології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-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технології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обробки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запису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і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відтворення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звукових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хвиль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: голосу,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співу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інструментальної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музики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, 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звукових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ефектів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тощо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.</a:t>
            </a:r>
            <a:endParaRPr lang="ru-RU" dirty="0">
              <a:solidFill>
                <a:srgbClr val="000000"/>
              </a:solidFill>
            </a:endParaRPr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006CF7-9D85-4A5B-B260-3E15C922E569}" type="slidenum">
              <a:rPr lang="en-US"/>
              <a:pPr>
                <a:defRPr/>
              </a:pPr>
              <a:t>4</a:t>
            </a:fld>
            <a:endParaRPr lang="en-US"/>
          </a:p>
        </p:txBody>
      </p:sp>
      <p:pic>
        <p:nvPicPr>
          <p:cNvPr id="16388" name="Picture 2" descr="Image result for студії для звукозаписів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7688" y="1760538"/>
            <a:ext cx="5432425" cy="361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Заголовок 1"/>
          <p:cNvSpPr>
            <a:spLocks noGrp="1"/>
          </p:cNvSpPr>
          <p:nvPr>
            <p:ph type="title"/>
          </p:nvPr>
        </p:nvSpPr>
        <p:spPr>
          <a:xfrm>
            <a:off x="758825" y="4648200"/>
            <a:ext cx="6781800" cy="1600200"/>
          </a:xfrm>
        </p:spPr>
        <p:txBody>
          <a:bodyPr/>
          <a:lstStyle/>
          <a:p>
            <a:r>
              <a:rPr lang="uk-UA" dirty="0" smtClean="0">
                <a:solidFill>
                  <a:srgbClr val="C00000"/>
                </a:solidFill>
              </a:rPr>
              <a:t>Дякуємо </a:t>
            </a:r>
            <a:r>
              <a:rPr lang="uk-UA" dirty="0" smtClean="0">
                <a:solidFill>
                  <a:srgbClr val="C00000"/>
                </a:solidFill>
              </a:rPr>
              <a:t>за увагу!</a:t>
            </a:r>
            <a:endParaRPr lang="ru-RU" dirty="0" smtClean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B8EB16-C548-4D68-B944-9AE5BEA5626C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52227" name="TextBox 4"/>
          <p:cNvSpPr txBox="1">
            <a:spLocks noChangeArrowheads="1"/>
          </p:cNvSpPr>
          <p:nvPr/>
        </p:nvSpPr>
        <p:spPr bwMode="auto">
          <a:xfrm>
            <a:off x="758825" y="1560513"/>
            <a:ext cx="3805238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uk-UA" sz="2400" dirty="0">
                <a:latin typeface="Times New Roman" pitchFamily="18" charset="0"/>
                <a:ea typeface="Adobe Arabic"/>
                <a:cs typeface="Adobe Arabic"/>
              </a:rPr>
              <a:t>Отже, ми дізналися про історію розвитку звукових технологій, сучасні звукові технології і їх використання, а також, про звукову зброю і технічні засоби збереження слуху</a:t>
            </a:r>
            <a:r>
              <a:rPr lang="ru-RU" sz="2400" dirty="0">
                <a:latin typeface="Times New Roman" pitchFamily="18" charset="0"/>
                <a:ea typeface="Adobe Arabic"/>
                <a:cs typeface="Adobe Arabic"/>
              </a:rPr>
              <a:t>.</a:t>
            </a:r>
          </a:p>
        </p:txBody>
      </p:sp>
      <p:pic>
        <p:nvPicPr>
          <p:cNvPr id="52228" name="Picture 2" descr="Related imag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91100" y="955675"/>
            <a:ext cx="3481388" cy="3287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981075" y="771525"/>
            <a:ext cx="3962400" cy="427355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solidFill>
                  <a:srgbClr val="000000"/>
                </a:solidFill>
                <a:cs typeface="Times New Roman"/>
              </a:rPr>
              <a:t>Історія звукозапису розпочинається 12 серпня 1877 року, коли </a:t>
            </a:r>
            <a:r>
              <a:rPr lang="uk-UA" b="1" dirty="0" smtClean="0">
                <a:solidFill>
                  <a:srgbClr val="000000"/>
                </a:solidFill>
                <a:cs typeface="Times New Roman"/>
              </a:rPr>
              <a:t>Томас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 </a:t>
            </a:r>
            <a:r>
              <a:rPr lang="uk-UA" b="1" dirty="0" smtClean="0">
                <a:solidFill>
                  <a:srgbClr val="000000"/>
                </a:solidFill>
                <a:cs typeface="Times New Roman"/>
              </a:rPr>
              <a:t>Едісон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 (американський вчений і винахідник) зробив перший у світі звукозапис, зафіксувавши </a:t>
            </a:r>
            <a:r>
              <a:rPr lang="en-US" dirty="0" err="1"/>
              <a:t>мелодію</a:t>
            </a:r>
            <a:r>
              <a:rPr lang="en-US" dirty="0"/>
              <a:t> «Mary had a little lamb»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 на циліндрі фонографа, що виступав той час носієм інформації</a:t>
            </a:r>
            <a:r>
              <a:rPr lang="ru-RU" dirty="0" smtClean="0">
                <a:solidFill>
                  <a:srgbClr val="000000"/>
                </a:solidFill>
                <a:cs typeface="Times New Roman"/>
              </a:rPr>
              <a:t>.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591A1DA-ED6A-4AAF-BCB3-ADB390528D7F}" type="slidenum">
              <a:rPr lang="en-US"/>
              <a:pPr>
                <a:defRPr/>
              </a:pPr>
              <a:t>5</a:t>
            </a:fld>
            <a:endParaRPr lang="en-US"/>
          </a:p>
        </p:txBody>
      </p:sp>
      <p:pic>
        <p:nvPicPr>
          <p:cNvPr id="1741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5488" y="649288"/>
            <a:ext cx="2559050" cy="401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Box 6"/>
          <p:cNvSpPr txBox="1">
            <a:spLocks noChangeArrowheads="1"/>
          </p:cNvSpPr>
          <p:nvPr/>
        </p:nvSpPr>
        <p:spPr bwMode="auto">
          <a:xfrm>
            <a:off x="5359400" y="4791075"/>
            <a:ext cx="3444875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600" b="1"/>
              <a:t>Томас Едісон</a:t>
            </a:r>
            <a:r>
              <a:rPr lang="ru-RU" sz="1600"/>
              <a:t> (1847</a:t>
            </a:r>
            <a:r>
              <a:rPr lang="ru-RU" sz="1600">
                <a:solidFill>
                  <a:srgbClr val="222222"/>
                </a:solidFill>
              </a:rPr>
              <a:t> -</a:t>
            </a:r>
            <a:r>
              <a:rPr lang="ru-RU" sz="1600">
                <a:latin typeface="Times New Roman" pitchFamily="18" charset="0"/>
              </a:rPr>
              <a:t> </a:t>
            </a:r>
            <a:r>
              <a:rPr lang="ru-RU" sz="1600">
                <a:solidFill>
                  <a:srgbClr val="000000"/>
                </a:solidFill>
              </a:rPr>
              <a:t>1931</a:t>
            </a:r>
            <a:r>
              <a:rPr lang="ru-RU" sz="1600">
                <a:latin typeface="Times New Roman" pitchFamily="18" charset="0"/>
              </a:rPr>
              <a:t>)</a:t>
            </a:r>
            <a:r>
              <a:rPr lang="ru-RU" sz="1600">
                <a:solidFill>
                  <a:srgbClr val="0B0080"/>
                </a:solidFill>
              </a:rPr>
              <a:t> </a:t>
            </a:r>
            <a:endParaRPr lang="ru-RU" sz="160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uk-UA" sz="6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Ф</a:t>
            </a:r>
            <a:r>
              <a:rPr lang="ru-RU" sz="6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онографи</a:t>
            </a:r>
            <a:r>
              <a:rPr lang="ru-RU" b="1" dirty="0" smtClean="0">
                <a:solidFill>
                  <a:srgbClr val="000000"/>
                </a:solidFill>
                <a:cs typeface="Times New Roman"/>
              </a:rPr>
              <a:t/>
            </a:r>
            <a:br>
              <a:rPr lang="ru-RU" b="1" dirty="0" smtClean="0">
                <a:solidFill>
                  <a:srgbClr val="000000"/>
                </a:solidFill>
                <a:cs typeface="Times New Roman"/>
              </a:rPr>
            </a:b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Фонограф </a:t>
            </a:r>
            <a:r>
              <a:rPr lang="uk-UA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постійно вдосконалювався. Проте, попри всі спроби, домогтися якісного і довговічного запису </a:t>
            </a:r>
            <a:r>
              <a:rPr lang="ru-RU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не </a:t>
            </a:r>
            <a:r>
              <a:rPr lang="ru-RU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вдавалось.</a:t>
            </a:r>
          </a:p>
        </p:txBody>
      </p:sp>
      <p:pic>
        <p:nvPicPr>
          <p:cNvPr id="18434" name="Рисунок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47713" y="1190625"/>
            <a:ext cx="3589337" cy="3032125"/>
          </a:xfrm>
        </p:spPr>
      </p:pic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F84765-63DF-4D74-B723-05DF1E36BDFC}" type="slidenum">
              <a:rPr lang="en-US"/>
              <a:pPr>
                <a:defRPr/>
              </a:pPr>
              <a:t>6</a:t>
            </a:fld>
            <a:endParaRPr lang="en-US"/>
          </a:p>
        </p:txBody>
      </p:sp>
      <p:pic>
        <p:nvPicPr>
          <p:cNvPr id="18436" name="Рисунок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91100" y="1133475"/>
            <a:ext cx="357505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762000" y="4572000"/>
            <a:ext cx="3027363" cy="53498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ru-RU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4410075" y="685800"/>
            <a:ext cx="3695700" cy="3886200"/>
          </a:xfrm>
        </p:spPr>
        <p:txBody>
          <a:bodyPr rtlCol="0">
            <a:normAutofit fontScale="92500"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 smtClean="0">
                <a:solidFill>
                  <a:srgbClr val="000000"/>
                </a:solidFill>
                <a:cs typeface="Times New Roman"/>
              </a:rPr>
              <a:t>У</a:t>
            </a:r>
            <a:r>
              <a:rPr lang="ru-RU" b="1" dirty="0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b="1" dirty="0">
                <a:solidFill>
                  <a:srgbClr val="000000"/>
                </a:solidFill>
                <a:cs typeface="Times New Roman"/>
              </a:rPr>
              <a:t>1888 р.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b="1" dirty="0" err="1" smtClean="0">
                <a:solidFill>
                  <a:srgbClr val="000000"/>
                </a:solidFill>
                <a:cs typeface="Times New Roman"/>
              </a:rPr>
              <a:t>Еміль</a:t>
            </a:r>
            <a:r>
              <a:rPr lang="ru-RU" b="1" dirty="0" smtClean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Берлінер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(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американський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винахідник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німецького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походження</a:t>
            </a:r>
            <a:r>
              <a:rPr lang="ru" dirty="0">
                <a:solidFill>
                  <a:srgbClr val="000000"/>
                </a:solidFill>
                <a:cs typeface="Times New Roman"/>
              </a:rPr>
              <a:t>)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винайшов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</a:t>
            </a:r>
            <a:r>
              <a:rPr lang="ru-RU" b="1" dirty="0" err="1">
                <a:solidFill>
                  <a:srgbClr val="000000"/>
                </a:solidFill>
                <a:cs typeface="Times New Roman"/>
              </a:rPr>
              <a:t>грамофон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.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Після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запису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фонограма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покривалася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лаком.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Застосовуючи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як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оригінал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цинк,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протравленний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в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хромовій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кислоті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отримували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гальванопластичні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cs typeface="Times New Roman"/>
              </a:rPr>
              <a:t>копії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.</a:t>
            </a: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63224DC-F49E-4B8C-8A40-1C01E88FABF4}" type="slidenum">
              <a:rPr lang="en-US"/>
              <a:pPr>
                <a:defRPr/>
              </a:pPr>
              <a:t>7</a:t>
            </a:fld>
            <a:endParaRPr lang="en-US"/>
          </a:p>
        </p:txBody>
      </p:sp>
      <p:pic>
        <p:nvPicPr>
          <p:cNvPr id="1946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7713" y="685800"/>
            <a:ext cx="2935287" cy="388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6"/>
          <p:cNvSpPr txBox="1">
            <a:spLocks noChangeArrowheads="1"/>
          </p:cNvSpPr>
          <p:nvPr/>
        </p:nvSpPr>
        <p:spPr bwMode="auto">
          <a:xfrm>
            <a:off x="747713" y="4610100"/>
            <a:ext cx="4572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600" b="1">
                <a:solidFill>
                  <a:srgbClr val="222222"/>
                </a:solidFill>
              </a:rPr>
              <a:t>Еміль Берлінер</a:t>
            </a:r>
            <a:r>
              <a:rPr lang="ru-RU" sz="1600">
                <a:solidFill>
                  <a:srgbClr val="222222"/>
                </a:solidFill>
              </a:rPr>
              <a:t> (</a:t>
            </a:r>
            <a:r>
              <a:rPr lang="ru-RU" sz="1600"/>
              <a:t>1851</a:t>
            </a:r>
            <a:r>
              <a:rPr lang="ru-RU" sz="1600">
                <a:solidFill>
                  <a:srgbClr val="222222"/>
                </a:solidFill>
              </a:rPr>
              <a:t> -1929 </a:t>
            </a:r>
            <a:r>
              <a:rPr lang="ru-RU" sz="1600">
                <a:solidFill>
                  <a:srgbClr val="000000"/>
                </a:solidFill>
                <a:latin typeface="Calibri" pitchFamily="34" charset="0"/>
              </a:rPr>
              <a:t>)</a:t>
            </a:r>
            <a:endParaRPr lang="ru-RU" sz="1600">
              <a:latin typeface="Times New Roman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/>
          </p:cNvPr>
          <p:cNvSpPr>
            <a:spLocks noGrp="1"/>
          </p:cNvSpPr>
          <p:nvPr>
            <p:ph type="title"/>
          </p:nvPr>
        </p:nvSpPr>
        <p:spPr>
          <a:xfrm>
            <a:off x="214313" y="4572000"/>
            <a:ext cx="7867650" cy="1600200"/>
          </a:xfrm>
        </p:spPr>
        <p:txBody>
          <a:bodyPr rtlCol="0">
            <a:normAutofit fontScale="90000"/>
          </a:bodyPr>
          <a:lstStyle/>
          <a:p>
            <a:pPr algn="just" fontAlgn="auto">
              <a:spcAft>
                <a:spcPts val="0"/>
              </a:spcAft>
              <a:defRPr/>
            </a:pPr>
            <a:r>
              <a:rPr lang="ru-RU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>Грамофони</a:t>
            </a: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  <a:t/>
            </a:r>
            <a:b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Calibri"/>
              </a:rPr>
            </a:br>
            <a:r>
              <a:rPr lang="uk-UA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Перша грамофонна платівка була виготовлена з целулоїду. Трохи згодом почали застосовувати диски з шелаку, шпату і сажі. Пізніше шелак замінили синтетичними смолами. Під час гонінь на джаз, умільці </a:t>
            </a:r>
            <a:r>
              <a:rPr lang="uk-UA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використали </a:t>
            </a:r>
            <a:r>
              <a:rPr lang="uk-UA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для запису досить доступний матеріал — рентгенографічні плівки. Такі платівки </a:t>
            </a:r>
            <a:r>
              <a:rPr lang="uk-UA" sz="1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прозвали </a:t>
            </a:r>
            <a:r>
              <a:rPr lang="uk-UA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у народі записами «на кістках».</a:t>
            </a:r>
            <a:endParaRPr lang="ru-RU" sz="1800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pic>
        <p:nvPicPr>
          <p:cNvPr id="20482" name="Рисунок 5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06450" y="400050"/>
            <a:ext cx="2560638" cy="3846513"/>
          </a:xfrm>
        </p:spPr>
      </p:pic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1F06E-D080-4DCC-84A6-6DC6660304C8}" type="slidenum">
              <a:rPr lang="en-US"/>
              <a:pPr>
                <a:defRPr/>
              </a:pPr>
              <a:t>8</a:t>
            </a:fld>
            <a:endParaRPr lang="en-US"/>
          </a:p>
        </p:txBody>
      </p:sp>
      <p:pic>
        <p:nvPicPr>
          <p:cNvPr id="20484" name="Рисунок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89388" y="866775"/>
            <a:ext cx="3876675" cy="291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" name="Объект 2">
            <a:extLst/>
          </p:cNvPr>
          <p:cNvSpPr>
            <a:spLocks noGrp="1"/>
          </p:cNvSpPr>
          <p:nvPr>
            <p:ph idx="1"/>
          </p:nvPr>
        </p:nvSpPr>
        <p:spPr>
          <a:xfrm>
            <a:off x="695325" y="504825"/>
            <a:ext cx="3911600" cy="3886200"/>
          </a:xfrm>
        </p:spPr>
        <p:txBody>
          <a:bodyPr rtlCol="0">
            <a:normAutofit/>
          </a:bodyPr>
          <a:lstStyle/>
          <a:p>
            <a:pPr marL="0" indent="0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dirty="0">
                <a:solidFill>
                  <a:srgbClr val="000000"/>
                </a:solidFill>
                <a:cs typeface="Times New Roman"/>
              </a:rPr>
              <a:t>На 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зміну грамофону прийшов </a:t>
            </a:r>
            <a:r>
              <a:rPr lang="uk-UA" b="1" dirty="0" smtClean="0">
                <a:solidFill>
                  <a:srgbClr val="000000"/>
                </a:solidFill>
                <a:cs typeface="Times New Roman"/>
              </a:rPr>
              <a:t>патефон</a:t>
            </a:r>
            <a:r>
              <a:rPr lang="uk-UA" dirty="0" smtClean="0">
                <a:solidFill>
                  <a:srgbClr val="000000"/>
                </a:solidFill>
                <a:cs typeface="Times New Roman"/>
              </a:rPr>
              <a:t>. Він мав більш портативний розмір, ніж грамофон, що, звісно, призвело до дуже широкої популярності музичних записів</a:t>
            </a:r>
            <a:r>
              <a:rPr lang="ru-RU" dirty="0" smtClean="0">
                <a:solidFill>
                  <a:srgbClr val="000000"/>
                </a:solidFill>
                <a:cs typeface="Times New Roman"/>
              </a:rPr>
              <a:t>.</a:t>
            </a:r>
            <a:r>
              <a:rPr lang="ru-RU" dirty="0">
                <a:solidFill>
                  <a:srgbClr val="000000"/>
                </a:solidFill>
                <a:cs typeface="Times New Roman"/>
              </a:rPr>
              <a:t> </a:t>
            </a:r>
            <a:endParaRPr lang="ru-RU" dirty="0"/>
          </a:p>
          <a:p>
            <a:pPr marL="274320" indent="-274320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dirty="0">
              <a:cs typeface="Times New Roman"/>
            </a:endParaRPr>
          </a:p>
        </p:txBody>
      </p:sp>
      <p:sp>
        <p:nvSpPr>
          <p:cNvPr id="4" name="Номер слайда 3">
            <a:extLst/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213016E-8A10-4B43-8B62-FDA100F97810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21508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11738" y="669925"/>
            <a:ext cx="3370262" cy="377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9" name="TextBox 6"/>
          <p:cNvSpPr txBox="1">
            <a:spLocks noChangeArrowheads="1"/>
          </p:cNvSpPr>
          <p:nvPr/>
        </p:nvSpPr>
        <p:spPr bwMode="auto">
          <a:xfrm>
            <a:off x="5334000" y="4603750"/>
            <a:ext cx="381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5400" b="1">
                <a:solidFill>
                  <a:srgbClr val="000000"/>
                </a:solidFill>
                <a:latin typeface="Calibri" pitchFamily="34" charset="0"/>
              </a:rPr>
              <a:t>Патефон</a:t>
            </a:r>
            <a:endParaRPr lang="ru-RU" sz="4400" b="1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Newsprint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NewsPrint">
      <a:majorFont>
        <a:latin typeface="Impact"/>
        <a:ea typeface=""/>
        <a:cs typeface=""/>
        <a:font script="Jpan" typeface="HGP創英角ｺﾞｼｯｸUB"/>
        <a:font script="Hang" typeface="HY견고딕"/>
        <a:font script="Hans" typeface="微软雅黑"/>
        <a:font script="Hant" typeface="微軟正黑體"/>
        <a:font script="Arab" typeface="Tahoma"/>
        <a:font script="Hebr" typeface="To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740</TotalTime>
  <Words>1089</Words>
  <Application>Microsoft Office PowerPoint</Application>
  <PresentationFormat>Экран (4:3)</PresentationFormat>
  <Paragraphs>169</Paragraphs>
  <Slides>40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6" baseType="lpstr">
      <vt:lpstr>Adobe Arabic</vt:lpstr>
      <vt:lpstr>Arial</vt:lpstr>
      <vt:lpstr>Calibri</vt:lpstr>
      <vt:lpstr>Impact</vt:lpstr>
      <vt:lpstr>Times New Roman</vt:lpstr>
      <vt:lpstr>Newsprint</vt:lpstr>
      <vt:lpstr>   Звукові технології Звукова зброя</vt:lpstr>
      <vt:lpstr>Презентация PowerPoint</vt:lpstr>
      <vt:lpstr>Презентация PowerPoint</vt:lpstr>
      <vt:lpstr>Звукові технології</vt:lpstr>
      <vt:lpstr>Презентация PowerPoint</vt:lpstr>
      <vt:lpstr>Фонографи Фонограф постійно вдосконалювався. Проте, попри всі спроби, домогтися якісного і довговічного запису не вдавалось.</vt:lpstr>
      <vt:lpstr>Презентация PowerPoint</vt:lpstr>
      <vt:lpstr>Грамофони Перша грамофонна платівка була виготовлена з целулоїду. Трохи згодом почали застосовувати диски з шелаку, шпату і сажі. Пізніше шелак замінили синтетичними смолами. Під час гонінь на джаз, умільці використали для запису досить доступний матеріал — рентгенографічні плівки. Такі платівки прозвали у народі записами «на кістках».</vt:lpstr>
      <vt:lpstr>Презентация PowerPoint</vt:lpstr>
      <vt:lpstr>Презентация PowerPoint</vt:lpstr>
      <vt:lpstr>Презентация PowerPoint</vt:lpstr>
      <vt:lpstr>Презентация PowerPoint</vt:lpstr>
      <vt:lpstr>Радіола</vt:lpstr>
      <vt:lpstr>Презентация PowerPoint</vt:lpstr>
      <vt:lpstr>Сучасні технології запису звуку</vt:lpstr>
      <vt:lpstr>Презентация PowerPoint</vt:lpstr>
      <vt:lpstr>Сучасні технології збереження звуку</vt:lpstr>
      <vt:lpstr>Презентация PowerPoint</vt:lpstr>
      <vt:lpstr>Сучасні технології відтворення звуку</vt:lpstr>
      <vt:lpstr>Музичні аудіо-формати</vt:lpstr>
      <vt:lpstr>Формат об'ємного звучання для систем кінотеатрів та домашніх кінотеатрів</vt:lpstr>
      <vt:lpstr>Презентация PowerPoint</vt:lpstr>
      <vt:lpstr>Презентация PowerPoint</vt:lpstr>
      <vt:lpstr>ЗВУКОВА ЗБРОЯ</vt:lpstr>
      <vt:lpstr>Інфразвукова зброя</vt:lpstr>
      <vt:lpstr>LRAD – що це?</vt:lpstr>
      <vt:lpstr>Презентация PowerPoint</vt:lpstr>
      <vt:lpstr>Світлошумові гранати</vt:lpstr>
      <vt:lpstr>Конструкція та дія</vt:lpstr>
      <vt:lpstr>Вплив на людину</vt:lpstr>
      <vt:lpstr>Контузія</vt:lpstr>
      <vt:lpstr>Засоби збереження слуху</vt:lpstr>
      <vt:lpstr>Пасивні беруші</vt:lpstr>
      <vt:lpstr>Активні беруші</vt:lpstr>
      <vt:lpstr>Навушники</vt:lpstr>
      <vt:lpstr>Глушники</vt:lpstr>
      <vt:lpstr>Презентация PowerPoint</vt:lpstr>
      <vt:lpstr>Робота глушників</vt:lpstr>
      <vt:lpstr>Типи глушників</vt:lpstr>
      <vt:lpstr>Дякуємо за увагу!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Hata</cp:lastModifiedBy>
  <cp:revision>60</cp:revision>
  <dcterms:created xsi:type="dcterms:W3CDTF">2014-09-16T21:37:25Z</dcterms:created>
  <dcterms:modified xsi:type="dcterms:W3CDTF">2017-12-13T13:51:26Z</dcterms:modified>
</cp:coreProperties>
</file>