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3" r:id="rId3"/>
    <p:sldId id="268" r:id="rId4"/>
    <p:sldId id="269" r:id="rId5"/>
    <p:sldId id="270" r:id="rId6"/>
    <p:sldId id="267" r:id="rId7"/>
    <p:sldId id="265" r:id="rId8"/>
    <p:sldId id="266" r:id="rId9"/>
    <p:sldId id="262" r:id="rId10"/>
    <p:sldId id="259" r:id="rId11"/>
    <p:sldId id="261" r:id="rId12"/>
    <p:sldId id="257" r:id="rId13"/>
    <p:sldId id="258" r:id="rId14"/>
    <p:sldId id="271" r:id="rId15"/>
    <p:sldId id="264" r:id="rId16"/>
    <p:sldId id="26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07D8-E795-4A04-9EE2-3DB4415DC562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B6768-EDE0-44C9-B834-7BCCDFF01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6768-EDE0-44C9-B834-7BCCDFF0179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C414-796C-424A-A97F-F4C3D1A01FA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4A1A-B1E9-4E99-B47B-D0F5EC039B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rudpalcv.at.ua/" TargetMode="Externa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us.org.ua/articles/test-yak-dobre-vy-znayete-zakon-pro-osvitu/" TargetMode="Externa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60;&#1086;&#1088;&#1084;&#1080;%20&#1087;&#1088;&#1086;&#1077;&#1082;&#1090;&#1110;&#1074;.pptx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8064896" cy="2554545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Методичне об’єднання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вчителів трудового навчання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ЗНЗ міста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м. Чернівці,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03.01.2018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7" y="6856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220" y="260648"/>
            <a:ext cx="8914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26 грудня 2017 року о 15.00 на базі Чернівецької ЗОШ І-ІІІ ст. №2 ім. Ю.Федьковича відбулася нарада  з вчителями трудового навчання (відповідальними за підготовку учнів до ІІІ (обласного) етапу Всеукраїнської учнівської олімпіади з трудового навчання), на якій був сформований спільний алгоритм щодо якісної підготовки учасників ІІІ етапу Всеукраїнської учнівської олімпіади з трудового навчання.</a:t>
            </a:r>
            <a:endParaRPr lang="uk-UA" b="1" i="1" dirty="0"/>
          </a:p>
        </p:txBody>
      </p:sp>
      <p:pic>
        <p:nvPicPr>
          <p:cNvPr id="1027" name="Picture 3" descr="D:\Сергей\Pictures\Saved Pictures\Мої фото\нарада по олімпіаді\20171226_153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" y="1737976"/>
            <a:ext cx="3359216" cy="22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ергей\Pictures\Saved Pictures\Мої фото\нарада по олімпіаді\20171226_153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" y="1737976"/>
            <a:ext cx="3359216" cy="22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ергей\Pictures\Saved Pictures\Мої фото\нарада по олімпіаді\20171226_1532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" y="1737975"/>
            <a:ext cx="4374518" cy="291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Сергей\Pictures\Saved Pictures\Мої фото\нарада по олімпіаді\20171226_153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71" y="3824418"/>
            <a:ext cx="4498787" cy="30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Сергей\Pictures\Saved Pictures\Мої фото\нарада по олімпіаді\20171226_153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37976"/>
            <a:ext cx="4374518" cy="291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381" y="3188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4 грудня 2017 року відповідно до плану роботи міського методичного центру управління освіти Чернівецької міської ради розпочала роботу міська новорічно-різдвяна виставка «Новорічна композиція» на базі міського центру еколого-натуралістичної творчості учнівської молоді, на якій </a:t>
            </a:r>
            <a:r>
              <a:rPr lang="uk-UA" b="1" i="1" dirty="0" err="1" smtClean="0"/>
              <a:t>пре</a:t>
            </a:r>
            <a:r>
              <a:rPr lang="uk-UA" b="1" i="1" dirty="0" smtClean="0"/>
              <a:t>дставлено 146 експонатів закладів освіти і позашкілля міста</a:t>
            </a:r>
            <a:endParaRPr lang="uk-UA" b="1" i="1" dirty="0"/>
          </a:p>
        </p:txBody>
      </p:sp>
      <p:pic>
        <p:nvPicPr>
          <p:cNvPr id="2050" name="Picture 2" descr="http://osvita.cv.ua/wp-content/uploads/2017/12/20171214_10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3" y="1519640"/>
            <a:ext cx="4044189" cy="269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svita.cv.ua/wp-content/uploads/2017/12/20171214_101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22" y="1519640"/>
            <a:ext cx="4044189" cy="269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svita.cv.ua/wp-content/uploads/2017/12/20171214_1018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3" y="4218776"/>
            <a:ext cx="4044189" cy="269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svita.cv.ua/wp-content/uploads/2017/12/20171214_1016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22" y="4218775"/>
            <a:ext cx="4044189" cy="266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-34368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3893" y="3974"/>
            <a:ext cx="75493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проведення І-ІІ етапів Всеукраїнської учнівської олімпіади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трудового навчання (технічна праця)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у 201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/201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навчальному році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582341"/>
            <a:ext cx="88569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У І етапі олімпіади взяли участь: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•</a:t>
            </a:r>
            <a:r>
              <a:rPr lang="uk-UA" b="1" dirty="0" smtClean="0"/>
              <a:t>	</a:t>
            </a:r>
            <a:r>
              <a:rPr lang="uk-UA" sz="2400" b="1" i="1" dirty="0" smtClean="0">
                <a:solidFill>
                  <a:srgbClr val="C00000"/>
                </a:solidFill>
              </a:rPr>
              <a:t>технічні види праці - 526 (п’ятсот двадцять шість) школярів;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•	обслуговуючі види праці - 625 (шістсот двадцять п’ять) школярів.</a:t>
            </a:r>
          </a:p>
          <a:p>
            <a:r>
              <a:rPr lang="uk-UA" sz="2800" b="1" dirty="0" smtClean="0"/>
              <a:t>У ІІ етапі олімпіади взяли участь: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•	</a:t>
            </a:r>
            <a:r>
              <a:rPr lang="uk-UA" sz="2400" b="1" i="1" dirty="0" smtClean="0">
                <a:solidFill>
                  <a:srgbClr val="C00000"/>
                </a:solidFill>
              </a:rPr>
              <a:t>55 (</a:t>
            </a:r>
            <a:r>
              <a:rPr lang="uk-UA" sz="2400" b="1" i="1" dirty="0" err="1" smtClean="0">
                <a:solidFill>
                  <a:srgbClr val="C00000"/>
                </a:solidFill>
              </a:rPr>
              <a:t>п’ятдесять</a:t>
            </a:r>
            <a:r>
              <a:rPr lang="uk-UA" sz="2400" b="1" i="1" dirty="0" smtClean="0">
                <a:solidFill>
                  <a:srgbClr val="C00000"/>
                </a:solidFill>
              </a:rPr>
              <a:t> п’ять) школярів, з них 0 (нуль) є учнями ПТНЗ, не приймали участь в олімпіаді учні  17 (сімнадцяти) ЗНЗ - технічні види праці;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•	60 (</a:t>
            </a:r>
            <a:r>
              <a:rPr lang="uk-UA" sz="2400" b="1" i="1" dirty="0" err="1" smtClean="0">
                <a:solidFill>
                  <a:srgbClr val="C00000"/>
                </a:solidFill>
              </a:rPr>
              <a:t>шістдесять</a:t>
            </a:r>
            <a:r>
              <a:rPr lang="uk-UA" sz="2400" b="1" i="1" dirty="0" smtClean="0">
                <a:solidFill>
                  <a:srgbClr val="C00000"/>
                </a:solidFill>
              </a:rPr>
              <a:t>) школярів, з них не приймали участь в олімпіаді учні:  5 (п’яти) ЗНЗ і ПТНЗ.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2494" y="-24482"/>
            <a:ext cx="60685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Якісні показники становлять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(технічні види праці)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9" y="1196752"/>
            <a:ext cx="87879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2494" y="0"/>
            <a:ext cx="60685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Якісні показники становлять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(обслуговуючі види праці)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1" y="1268760"/>
            <a:ext cx="8737956" cy="53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ІІ етап Всеукраїнської олімпіади з трудового навчання </a:t>
            </a:r>
          </a:p>
          <a:p>
            <a:pPr algn="ctr"/>
            <a:r>
              <a:rPr lang="uk-UA" b="1" i="1" dirty="0"/>
              <a:t>у розділі </a:t>
            </a:r>
            <a:r>
              <a:rPr lang="uk-UA" b="1" i="1" dirty="0" smtClean="0"/>
              <a:t>“Технічні види праця</a:t>
            </a:r>
            <a:r>
              <a:rPr lang="uk-UA" b="1" i="1" dirty="0"/>
              <a:t>”</a:t>
            </a:r>
            <a:endParaRPr lang="uk-UA" b="1" i="1" dirty="0"/>
          </a:p>
        </p:txBody>
      </p:sp>
      <p:pic>
        <p:nvPicPr>
          <p:cNvPr id="5122" name="Picture 2" descr="http://osvita.cv.ua/wp-content/uploads/2017/11/01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0" y="834971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svita.cv.ua/wp-content/uploads/2017/11/02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54" y="834971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svita.cv.ua/wp-content/uploads/2017/11/04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14" y="834971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osvita.cv.ua/wp-content/uploads/2017/11/viber-image14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osvita.cv.ua/wp-content/uploads/2017/11/viber-image15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6" y="292494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osvita.cv.ua/wp-content/uploads/2017/11/viber-image16-3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9530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osvita.cv.ua/wp-content/uploads/2017/11/viber-image17-300x2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75" y="49530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D:\Інформаційне забезпечення\Олімпіада з технічної праці\viber ima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54" y="2924945"/>
            <a:ext cx="2857500" cy="1906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:\Інформаційне забезпечення\Олімпіада з технічної праці\viber image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54" y="4953000"/>
            <a:ext cx="2857500" cy="190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ІІ етап Всеукраїнської олімпіади з трудового навчання </a:t>
            </a:r>
          </a:p>
          <a:p>
            <a:pPr algn="ctr"/>
            <a:r>
              <a:rPr lang="uk-UA" b="1" i="1" dirty="0" smtClean="0"/>
              <a:t>у розділі “Обслуговуючі види праця”</a:t>
            </a:r>
            <a:endParaRPr lang="uk-UA" b="1" i="1" dirty="0"/>
          </a:p>
        </p:txBody>
      </p:sp>
      <p:pic>
        <p:nvPicPr>
          <p:cNvPr id="4098" name="Picture 2" descr="http://osvita.cv.ua/wp-content/uploads/2017/11/viber-image8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4971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svita.cv.ua/wp-content/uploads/2017/11/viber-image7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83923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svita.cv.ua/wp-content/uploads/2017/11/viber-image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6" y="834972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svita.cv.ua/wp-content/uploads/2017/11/viber-image5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840015" cy="190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osvita.cv.ua/wp-content/uploads/2017/11/viber-image2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52936"/>
            <a:ext cx="2857500" cy="190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Інформаційне забезпечення\Олімпіада з обслуговуючої праці\viber 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7" y="2832043"/>
            <a:ext cx="2857500" cy="1930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Інформаційне забезпечення\Олімпіада з обслуговуючої праці\viber imag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56" y="4843144"/>
            <a:ext cx="2843788" cy="1897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Інформаційне забезпечення\Олімпіада з обслуговуючої праці\viber image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58" y="4843145"/>
            <a:ext cx="2843787" cy="1897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11718" r="13911" b="5118"/>
          <a:stretch/>
        </p:blipFill>
        <p:spPr bwMode="auto">
          <a:xfrm>
            <a:off x="0" y="1"/>
            <a:ext cx="5826699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11704" r="21133" b="5097"/>
          <a:stretch/>
        </p:blipFill>
        <p:spPr bwMode="auto">
          <a:xfrm>
            <a:off x="3373453" y="3140968"/>
            <a:ext cx="5809539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1596907"/>
            <a:ext cx="3612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>
                <a:hlinkClick r:id="rId5"/>
              </a:rPr>
              <a:t>http://trudpalcv.at.ua</a:t>
            </a:r>
            <a:r>
              <a:rPr lang="uk-UA" sz="2800" u="sng" dirty="0">
                <a:hlinkClick r:id="rId5"/>
              </a:rPr>
              <a:t>/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58" y="4645541"/>
            <a:ext cx="3323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https://www.facebook.com/groups/1775468302718754/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16170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новий закон про о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3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3482" r="22960" b="10620"/>
          <a:stretch/>
        </p:blipFill>
        <p:spPr bwMode="auto">
          <a:xfrm>
            <a:off x="4598126" y="218068"/>
            <a:ext cx="4545874" cy="6452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6023947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http://nus.org.ua/articles/test-yak-dobre-vy-znayete-zakon-pro-osvitu/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0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вітання з новим роком та різдвом христов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6" y="-15498"/>
            <a:ext cx="9147896" cy="68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-34368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4368" y="116632"/>
            <a:ext cx="9165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ПЛАН</a:t>
            </a:r>
            <a:r>
              <a:rPr lang="uk-UA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проведення засідання методичного об’єднання щодо організації навчально-виховного процесу з трудового навчання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в закладах освіти міста Чернівці у ІІ семестрі 2017/2018 </a:t>
            </a:r>
            <a:r>
              <a:rPr lang="uk-UA" sz="20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н.р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uk-UA" sz="2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700808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Аналіз роботи вчителів трудового навчання                                                 в І семестрі 2017/2018 </a:t>
            </a:r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н.р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marL="457200" indent="-457200" algn="ctr">
              <a:buAutoNum type="arabicPeriod"/>
            </a:pPr>
            <a:endParaRPr lang="uk-UA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Результативність участі школярів міста                                                  у ІІ етапі Всеукраїнської олімпіади з трудового навчання                       у 2017/2018 </a:t>
            </a:r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н.р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marL="457200" indent="-457200" algn="ctr">
              <a:buAutoNum type="arabicPeriod"/>
            </a:pPr>
            <a:endParaRPr lang="uk-UA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Методичні рекомендації щодо викладання трудового навчання                у ІІ семестрі 2017/2018 </a:t>
            </a:r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н.р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marL="457200" indent="-457200" algn="ctr">
              <a:buAutoNum type="arabicPeriod"/>
            </a:pPr>
            <a:endParaRPr lang="ru-RU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Про проведення міської   виставки-конкурсу  науково-технічної  творчості  та  декоративно-ужиткового  мистецтва  вихованців    ЗНЗ, ПНЗ</a:t>
            </a:r>
          </a:p>
          <a:p>
            <a:pPr marL="457200" indent="-457200" algn="ctr">
              <a:buAutoNum type="arabicPeriod"/>
            </a:pPr>
            <a:endParaRPr lang="ru-RU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Обговорення Нового закону «Про освіту»</a:t>
            </a:r>
            <a:endParaRPr lang="uk-UA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оновленою програмою з трудового навчання для 5-9 класів з трудового навч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-34368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оновленою програмою з трудового навчання для 5-9 класів з трудового навча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87" y="-1461"/>
            <a:ext cx="9202670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оновленою програмою з трудового навчання для 5-9 класів з трудового навча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0"/>
          <a:stretch/>
        </p:blipFill>
        <p:spPr bwMode="auto">
          <a:xfrm>
            <a:off x="-71205" y="3429000"/>
            <a:ext cx="9202669" cy="3435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-34368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4368" y="30706"/>
            <a:ext cx="9131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/>
              <a:t>Науково-методична проблема  на 2017-2018 р. для вчителів трудового навчання (технологій) </a:t>
            </a:r>
          </a:p>
          <a:p>
            <a:pPr algn="ctr"/>
            <a:r>
              <a:rPr lang="uk-UA" sz="4000" i="1" dirty="0" smtClean="0"/>
              <a:t>«Формування в учнів технічного світогляду, закріплення на практиці знань про технологічну діяльність».</a:t>
            </a:r>
            <a:endParaRPr lang="uk-UA" sz="4000" i="1" dirty="0"/>
          </a:p>
        </p:txBody>
      </p:sp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6545"/>
            <a:ext cx="8136904" cy="2808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-34368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трудове навчання практичний посібник для вчител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"/>
          <a:stretch/>
        </p:blipFill>
        <p:spPr bwMode="auto">
          <a:xfrm>
            <a:off x="-35988" y="1"/>
            <a:ext cx="916745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оновлена програма з трудового навча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1" t="8136" r="1" b="18503"/>
          <a:stretch/>
        </p:blipFill>
        <p:spPr bwMode="auto">
          <a:xfrm>
            <a:off x="-35988" y="4149081"/>
            <a:ext cx="9167452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65" y="6488668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hlinkClick r:id="rId5" action="ppaction://hlinkpres?slideindex=1&amp;slidetitle="/>
              </a:rPr>
              <a:t>Форми проектів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789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10 жовтня 2017 року на базі Чернівецької ЗОШ №2 ім. Ю.Федьковича під керівництвом методиста ММЦ Білоуса С.В. відбулось перше у цьому навчальному році засідання творчої групи вчителів технічної праці ЗНЗ міста. Під час роботи у формі жвавої дискусії вчителі обговорювали основні аспекти підготовки до ІІ етапу Всеукраїнської олімпіади з трудового навчання. Учасниками творчої групи також напрацьовано перелік об’єктів праці ( для наступного використання у практичній діяльності вчителями технічної праці ЗНЗ міста).</a:t>
            </a:r>
            <a:endParaRPr lang="uk-UA" b="1" i="1" dirty="0"/>
          </a:p>
        </p:txBody>
      </p:sp>
      <p:pic>
        <p:nvPicPr>
          <p:cNvPr id="8198" name="Picture 6" descr="http://osvita.cv.ua/wp-content/uploads/2017/10/IMG_20171010_155001-e1507656911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7" y="4466400"/>
            <a:ext cx="4232920" cy="239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0" y="2219965"/>
            <a:ext cx="4232920" cy="239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://osvita.cv.ua/wp-content/uploads/2017/10/IMG_20171010_155024-e15076569224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76" y="4466400"/>
            <a:ext cx="4232920" cy="239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svita.cv.ua/wp-content/uploads/2017/10/IMG_20171010_154821-e150765689875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/>
          <a:stretch/>
        </p:blipFill>
        <p:spPr bwMode="auto">
          <a:xfrm>
            <a:off x="4600076" y="2219965"/>
            <a:ext cx="423292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Семінар-практикум для вчителів міста з трудового навчання (технічні види праці), який відбувся 20 жовтня 2017 року на базі Чернівецької загальноосвітньої школи І – ІІІ ступенів №16 Чернівецької міської ради, на тему:</a:t>
            </a:r>
          </a:p>
          <a:p>
            <a:pPr algn="ctr"/>
            <a:r>
              <a:rPr lang="uk-UA" b="1" i="1" dirty="0" smtClean="0"/>
              <a:t>«Модернізація змісту трудового навчання</a:t>
            </a:r>
          </a:p>
          <a:p>
            <a:pPr algn="ctr"/>
            <a:r>
              <a:rPr lang="uk-UA" b="1" i="1" dirty="0" smtClean="0"/>
              <a:t>на </a:t>
            </a:r>
            <a:r>
              <a:rPr lang="uk-UA" b="1" i="1" dirty="0" err="1" smtClean="0"/>
              <a:t>компетентнісній</a:t>
            </a:r>
            <a:r>
              <a:rPr lang="uk-UA" b="1" i="1" dirty="0" smtClean="0"/>
              <a:t> основі»</a:t>
            </a:r>
            <a:endParaRPr lang="uk-UA" b="1" i="1" dirty="0"/>
          </a:p>
        </p:txBody>
      </p:sp>
      <p:pic>
        <p:nvPicPr>
          <p:cNvPr id="6146" name="Picture 2" descr="http://osvita.cv.ua/wp-content/uploads/2017/10/IMG-bf0fa8c0a0caf24fd38bd1f02248e336-V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1" y="1665967"/>
            <a:ext cx="3762752" cy="2509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svita.cv.ua/wp-content/uploads/2017/10/IMG-633750e91050eda8b5c4d367e309341c-V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32" y="1699907"/>
            <a:ext cx="3713681" cy="247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osvita.cv.ua/wp-content/uploads/2017/10/20171020_134141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95981"/>
            <a:ext cx="3754233" cy="245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osvita.cv.ua/wp-content/uploads/2017/10/20171020_134027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33" y="4175694"/>
            <a:ext cx="3713680" cy="2475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7160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12 жовтня 2017 року педагогам </a:t>
            </a:r>
            <a:r>
              <a:rPr lang="uk-UA" b="1" i="1" dirty="0" err="1" smtClean="0"/>
              <a:t>Чернівеччини</a:t>
            </a:r>
            <a:r>
              <a:rPr lang="uk-UA" b="1" i="1" dirty="0" smtClean="0"/>
              <a:t> випала чудова нагода поспілкуватись із заступником директора Департаменту загальної середньої освіти МОН України Сергієм Миколайовичем </a:t>
            </a:r>
            <a:r>
              <a:rPr lang="uk-UA" b="1" i="1" dirty="0" err="1" smtClean="0"/>
              <a:t>Дятленком</a:t>
            </a:r>
            <a:r>
              <a:rPr lang="uk-UA" b="1" i="1" dirty="0" smtClean="0"/>
              <a:t>.</a:t>
            </a:r>
            <a:endParaRPr lang="uk-UA" b="1" i="1" dirty="0"/>
          </a:p>
        </p:txBody>
      </p:sp>
      <p:pic>
        <p:nvPicPr>
          <p:cNvPr id="7176" name="Picture 8" descr="http://osvita.cv.ua/wp-content/uploads/2017/10/22494831_1948646765220938_831656749_o-e1507835733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32" y="3459019"/>
            <a:ext cx="5101660" cy="339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osvita.cv.ua/wp-content/uploads/2017/10/22473562_1948630555222559_822839171_o-e15078357092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019"/>
            <a:ext cx="5138532" cy="3423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osvita.cv.ua/wp-content/uploads/2017/10/22494691_1948651148553833_1237882183_o-1024x6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970"/>
            <a:ext cx="5138532" cy="3427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osvita.cv.ua/wp-content/uploads/2017/10/22473605_1948646845220930_488471721_o-e15078357225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32" y="1111969"/>
            <a:ext cx="4044460" cy="3427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ехнічна праця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32432" y="0"/>
            <a:ext cx="916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24 листопада 2017 року на базі Чернівецької гімназії №6 імені Олександра Доброго відбувся виїзний міський семінар-практикум для вчителів образотворчого мистецтва та обслуговуючої праці загальноосвітніх навчальних закладів міста.</a:t>
            </a:r>
            <a:endParaRPr lang="uk-UA" b="1" i="1" dirty="0"/>
          </a:p>
        </p:txBody>
      </p:sp>
      <p:pic>
        <p:nvPicPr>
          <p:cNvPr id="3074" name="Picture 2" descr="http://osvita.cv.ua/wp-content/uploads/2017/11/0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" y="1140083"/>
            <a:ext cx="4128393" cy="2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svita.cv.ua/wp-content/uploads/2017/11/20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83" y="1140082"/>
            <a:ext cx="4131620" cy="2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svita.cv.ua/wp-content/uploads/2017/11/01-3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6" y="3927031"/>
            <a:ext cx="4128393" cy="2752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svita.cv.ua/wp-content/uploads/2017/11/0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34" y="3927031"/>
            <a:ext cx="4130769" cy="275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431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29</cp:revision>
  <dcterms:created xsi:type="dcterms:W3CDTF">2015-12-30T09:52:58Z</dcterms:created>
  <dcterms:modified xsi:type="dcterms:W3CDTF">2018-01-02T21:54:56Z</dcterms:modified>
</cp:coreProperties>
</file>