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56" r:id="rId2"/>
    <p:sldId id="257" r:id="rId3"/>
    <p:sldId id="259" r:id="rId4"/>
    <p:sldId id="274" r:id="rId5"/>
    <p:sldId id="278" r:id="rId6"/>
    <p:sldId id="262" r:id="rId7"/>
    <p:sldId id="271" r:id="rId8"/>
    <p:sldId id="268" r:id="rId9"/>
    <p:sldId id="275" r:id="rId10"/>
    <p:sldId id="276" r:id="rId11"/>
    <p:sldId id="272" r:id="rId12"/>
    <p:sldId id="279" r:id="rId13"/>
    <p:sldId id="280" r:id="rId14"/>
    <p:sldId id="281" r:id="rId15"/>
    <p:sldId id="282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Переможці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 b="1"/>
                </a:pPr>
                <a:endParaRPr lang="ru-RU"/>
              </a:p>
            </c:txPr>
            <c:dLblPos val="ctr"/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І місце</c:v>
                </c:pt>
                <c:pt idx="1">
                  <c:v>ІІ місце</c:v>
                </c:pt>
                <c:pt idx="2">
                  <c:v>ІІІ місце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58</c:v>
                </c:pt>
                <c:pt idx="1">
                  <c:v>130</c:v>
                </c:pt>
                <c:pt idx="2">
                  <c:v>159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925-4E81-B332-3DCDC9BFA6E0}"/>
            </c:ext>
          </c:extLst>
        </c:ser>
        <c:dLbls>
          <c:showVal val="1"/>
        </c:dLbls>
      </c:pie3DChart>
    </c:plotArea>
    <c:legend>
      <c:legendPos val="r"/>
      <c:layout/>
      <c:txPr>
        <a:bodyPr/>
        <a:lstStyle/>
        <a:p>
          <a:pPr>
            <a:defRPr sz="2800" b="1"/>
          </a:pPr>
          <a:endParaRPr lang="ru-RU"/>
        </a:p>
      </c:txPr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призери</c:v>
                </c:pt>
              </c:strCache>
            </c:strRef>
          </c:tx>
          <c:dLbls>
            <c:dLbl>
              <c:idx val="2"/>
              <c:layout>
                <c:manualLayout>
                  <c:x val="-3.3950617283950588E-2"/>
                  <c:y val="-1.683619596536692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9D8-408A-B66F-8B709A7DD6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2015/2016н.р.</c:v>
                </c:pt>
                <c:pt idx="1">
                  <c:v>2016/2017н.р.</c:v>
                </c:pt>
                <c:pt idx="2">
                  <c:v>2017/2018н.р.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215</c:v>
                </c:pt>
                <c:pt idx="1">
                  <c:v>244</c:v>
                </c:pt>
                <c:pt idx="2">
                  <c:v>347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9D8-408A-B66F-8B709A7DD65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учасники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2015/2016н.р.</c:v>
                </c:pt>
                <c:pt idx="1">
                  <c:v>2016/2017н.р.</c:v>
                </c:pt>
                <c:pt idx="2">
                  <c:v>2017/2018н.р.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421</c:v>
                </c:pt>
                <c:pt idx="1">
                  <c:v>333</c:v>
                </c:pt>
                <c:pt idx="2">
                  <c:v>556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9D8-408A-B66F-8B709A7DD657}"/>
            </c:ext>
          </c:extLst>
        </c:ser>
        <c:dLbls>
          <c:showVal val="1"/>
        </c:dLbls>
        <c:shape val="cylinder"/>
        <c:axId val="78890496"/>
        <c:axId val="78892032"/>
        <c:axId val="80591488"/>
      </c:bar3DChart>
      <c:catAx>
        <c:axId val="7889049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78892032"/>
        <c:crosses val="autoZero"/>
        <c:auto val="1"/>
        <c:lblAlgn val="ctr"/>
        <c:lblOffset val="100"/>
      </c:catAx>
      <c:valAx>
        <c:axId val="78892032"/>
        <c:scaling>
          <c:orientation val="minMax"/>
        </c:scaling>
        <c:axPos val="l"/>
        <c:majorGridlines/>
        <c:numFmt formatCode="General" sourceLinked="1"/>
        <c:tickLblPos val="nextTo"/>
        <c:crossAx val="78890496"/>
        <c:crosses val="autoZero"/>
        <c:crossBetween val="between"/>
      </c:valAx>
      <c:serAx>
        <c:axId val="80591488"/>
        <c:scaling>
          <c:orientation val="minMax"/>
        </c:scaling>
        <c:axPos val="b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78892032"/>
        <c:crosses val="autoZero"/>
      </c:ser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err="1" smtClean="0"/>
              <a:t>Природничо-математичний</a:t>
            </a:r>
            <a:r>
              <a:rPr lang="ru-RU" dirty="0" smtClean="0"/>
              <a:t> цикл</a:t>
            </a:r>
            <a:endParaRPr lang="ru-RU" dirty="0"/>
          </a:p>
        </c:rich>
      </c:tx>
      <c:layout>
        <c:manualLayout>
          <c:xMode val="edge"/>
          <c:yMode val="edge"/>
          <c:x val="0.19669018966968752"/>
          <c:y val="1.9642228626261443E-2"/>
        </c:manualLayout>
      </c:layout>
    </c:title>
    <c:view3D>
      <c:depthPercent val="100"/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2</c:v>
                </c:pt>
              </c:strCache>
            </c:strRef>
          </c:tx>
          <c:dLbls>
            <c:delete val="1"/>
          </c:dLbls>
          <c:cat>
            <c:strRef>
              <c:f>Лист1!$A$2:$A$6</c:f>
              <c:strCache>
                <c:ptCount val="5"/>
                <c:pt idx="0">
                  <c:v>математика</c:v>
                </c:pt>
                <c:pt idx="1">
                  <c:v>хімія</c:v>
                </c:pt>
                <c:pt idx="2">
                  <c:v>біологія</c:v>
                </c:pt>
                <c:pt idx="3">
                  <c:v>фізика</c:v>
                </c:pt>
                <c:pt idx="4">
                  <c:v>географія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429-4ADF-AAD1-987680B8B67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3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математика</c:v>
                </c:pt>
                <c:pt idx="1">
                  <c:v>хімія</c:v>
                </c:pt>
                <c:pt idx="2">
                  <c:v>біологія</c:v>
                </c:pt>
                <c:pt idx="3">
                  <c:v>фізика</c:v>
                </c:pt>
                <c:pt idx="4">
                  <c:v>географія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32</c:v>
                </c:pt>
                <c:pt idx="1">
                  <c:v>31</c:v>
                </c:pt>
                <c:pt idx="2">
                  <c:v>28</c:v>
                </c:pt>
                <c:pt idx="3">
                  <c:v>23</c:v>
                </c:pt>
                <c:pt idx="4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429-4ADF-AAD1-987680B8B675}"/>
            </c:ext>
          </c:extLst>
        </c:ser>
        <c:dLbls>
          <c:showVal val="1"/>
        </c:dLbls>
        <c:shape val="cylinder"/>
        <c:axId val="85158144"/>
        <c:axId val="85164032"/>
        <c:axId val="0"/>
      </c:bar3DChart>
      <c:catAx>
        <c:axId val="8515814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5164032"/>
        <c:crosses val="autoZero"/>
        <c:auto val="1"/>
        <c:lblAlgn val="ctr"/>
        <c:lblOffset val="100"/>
      </c:catAx>
      <c:valAx>
        <c:axId val="8516403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uk-UA" sz="1800" b="1" i="0" baseline="0" dirty="0" smtClean="0"/>
                  <a:t>Кількість переможців</a:t>
                </a:r>
                <a:endParaRPr lang="ru-RU" sz="1800" b="1" i="0" baseline="0" dirty="0"/>
              </a:p>
            </c:rich>
          </c:tx>
          <c:layout>
            <c:manualLayout>
              <c:xMode val="edge"/>
              <c:yMode val="edge"/>
              <c:x val="4.0351838301491402E-2"/>
              <c:y val="0.22292708598977004"/>
            </c:manualLayout>
          </c:layout>
        </c:title>
        <c:numFmt formatCode="General" sourceLinked="1"/>
        <c:tickLblPos val="nextTo"/>
        <c:crossAx val="8515814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err="1" smtClean="0"/>
              <a:t>Суспільно-гуманітарний</a:t>
            </a:r>
            <a:r>
              <a:rPr lang="ru-RU" dirty="0" smtClean="0"/>
              <a:t> цикл</a:t>
            </a:r>
            <a:endParaRPr lang="ru-RU" dirty="0"/>
          </a:p>
        </c:rich>
      </c:tx>
      <c:layout/>
    </c:title>
    <c:view3D>
      <c:perspective val="30"/>
    </c:view3D>
    <c:plotArea>
      <c:layout>
        <c:manualLayout>
          <c:layoutTarget val="inner"/>
          <c:xMode val="edge"/>
          <c:yMode val="edge"/>
          <c:x val="0.25644926459664241"/>
          <c:y val="0.16193463796978758"/>
          <c:w val="0.70895954043480502"/>
          <c:h val="0.6082966857922264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2"/>
              <c:spPr/>
              <c:txPr>
                <a:bodyPr/>
                <a:lstStyle/>
                <a:p>
                  <a:pPr>
                    <a:defRPr sz="2400" b="1"/>
                  </a:pPr>
                  <a:endParaRPr lang="ru-RU"/>
                </a:p>
              </c:txPr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укр мова</c:v>
                </c:pt>
                <c:pt idx="1">
                  <c:v>історія</c:v>
                </c:pt>
                <c:pt idx="2">
                  <c:v>англ.мова</c:v>
                </c:pt>
                <c:pt idx="3">
                  <c:v>німецька м.</c:v>
                </c:pt>
                <c:pt idx="4">
                  <c:v>право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27</c:v>
                </c:pt>
                <c:pt idx="1">
                  <c:v>21</c:v>
                </c:pt>
                <c:pt idx="2">
                  <c:v>43</c:v>
                </c:pt>
                <c:pt idx="3">
                  <c:v>24</c:v>
                </c:pt>
                <c:pt idx="4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FE6-483E-914B-7EBF9A6EB600}"/>
            </c:ext>
          </c:extLst>
        </c:ser>
        <c:dLbls>
          <c:showVal val="1"/>
        </c:dLbls>
        <c:shape val="cone"/>
        <c:axId val="85071360"/>
        <c:axId val="85072896"/>
        <c:axId val="78871168"/>
      </c:bar3DChart>
      <c:catAx>
        <c:axId val="8507136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5072896"/>
        <c:crosses val="autoZero"/>
        <c:auto val="1"/>
        <c:lblAlgn val="ctr"/>
        <c:lblOffset val="100"/>
      </c:catAx>
      <c:valAx>
        <c:axId val="8507289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uk-UA" dirty="0" smtClean="0"/>
                  <a:t>Кількість переможців</a:t>
                </a:r>
                <a:endParaRPr lang="ru-RU" dirty="0"/>
              </a:p>
            </c:rich>
          </c:tx>
          <c:layout/>
        </c:title>
        <c:numFmt formatCode="General" sourceLinked="1"/>
        <c:tickLblPos val="nextTo"/>
        <c:crossAx val="85071360"/>
        <c:crosses val="autoZero"/>
        <c:crossBetween val="between"/>
      </c:valAx>
      <c:serAx>
        <c:axId val="78871168"/>
        <c:scaling>
          <c:orientation val="minMax"/>
        </c:scaling>
        <c:delete val="1"/>
        <c:axPos val="b"/>
        <c:tickLblPos val="none"/>
        <c:crossAx val="85072896"/>
        <c:crosses val="autoZero"/>
      </c:ser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Ім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Лист1!$A$2:$A$12</c:f>
              <c:strCache>
                <c:ptCount val="11"/>
                <c:pt idx="0">
                  <c:v>Л 1</c:v>
                </c:pt>
                <c:pt idx="1">
                  <c:v>Л2</c:v>
                </c:pt>
                <c:pt idx="2">
                  <c:v>Л3</c:v>
                </c:pt>
                <c:pt idx="3">
                  <c:v>Л4</c:v>
                </c:pt>
                <c:pt idx="4">
                  <c:v>Г1</c:v>
                </c:pt>
                <c:pt idx="5">
                  <c:v>Г2</c:v>
                </c:pt>
                <c:pt idx="6">
                  <c:v>Г3</c:v>
                </c:pt>
                <c:pt idx="7">
                  <c:v>Г4</c:v>
                </c:pt>
                <c:pt idx="8">
                  <c:v>Г5</c:v>
                </c:pt>
                <c:pt idx="9">
                  <c:v>Г6</c:v>
                </c:pt>
                <c:pt idx="10">
                  <c:v>Г7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12</c:v>
                </c:pt>
                <c:pt idx="1">
                  <c:v>0</c:v>
                </c:pt>
                <c:pt idx="2">
                  <c:v>6</c:v>
                </c:pt>
                <c:pt idx="3">
                  <c:v>2</c:v>
                </c:pt>
                <c:pt idx="4">
                  <c:v>7</c:v>
                </c:pt>
                <c:pt idx="5">
                  <c:v>5</c:v>
                </c:pt>
                <c:pt idx="6">
                  <c:v>3</c:v>
                </c:pt>
                <c:pt idx="7">
                  <c:v>5</c:v>
                </c:pt>
                <c:pt idx="8">
                  <c:v>4</c:v>
                </c:pt>
                <c:pt idx="9">
                  <c:v>2</c:v>
                </c:pt>
                <c:pt idx="10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ІІм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Лист1!$A$2:$A$12</c:f>
              <c:strCache>
                <c:ptCount val="11"/>
                <c:pt idx="0">
                  <c:v>Л 1</c:v>
                </c:pt>
                <c:pt idx="1">
                  <c:v>Л2</c:v>
                </c:pt>
                <c:pt idx="2">
                  <c:v>Л3</c:v>
                </c:pt>
                <c:pt idx="3">
                  <c:v>Л4</c:v>
                </c:pt>
                <c:pt idx="4">
                  <c:v>Г1</c:v>
                </c:pt>
                <c:pt idx="5">
                  <c:v>Г2</c:v>
                </c:pt>
                <c:pt idx="6">
                  <c:v>Г3</c:v>
                </c:pt>
                <c:pt idx="7">
                  <c:v>Г4</c:v>
                </c:pt>
                <c:pt idx="8">
                  <c:v>Г5</c:v>
                </c:pt>
                <c:pt idx="9">
                  <c:v>Г6</c:v>
                </c:pt>
                <c:pt idx="10">
                  <c:v>Г7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28</c:v>
                </c:pt>
                <c:pt idx="1">
                  <c:v>1</c:v>
                </c:pt>
                <c:pt idx="2">
                  <c:v>9</c:v>
                </c:pt>
                <c:pt idx="3">
                  <c:v>6</c:v>
                </c:pt>
                <c:pt idx="4">
                  <c:v>16</c:v>
                </c:pt>
                <c:pt idx="5">
                  <c:v>5</c:v>
                </c:pt>
                <c:pt idx="6">
                  <c:v>6</c:v>
                </c:pt>
                <c:pt idx="7">
                  <c:v>8</c:v>
                </c:pt>
                <c:pt idx="8">
                  <c:v>6</c:v>
                </c:pt>
                <c:pt idx="9">
                  <c:v>1</c:v>
                </c:pt>
                <c:pt idx="10">
                  <c:v>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ІІІм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Лист1!$A$2:$A$12</c:f>
              <c:strCache>
                <c:ptCount val="11"/>
                <c:pt idx="0">
                  <c:v>Л 1</c:v>
                </c:pt>
                <c:pt idx="1">
                  <c:v>Л2</c:v>
                </c:pt>
                <c:pt idx="2">
                  <c:v>Л3</c:v>
                </c:pt>
                <c:pt idx="3">
                  <c:v>Л4</c:v>
                </c:pt>
                <c:pt idx="4">
                  <c:v>Г1</c:v>
                </c:pt>
                <c:pt idx="5">
                  <c:v>Г2</c:v>
                </c:pt>
                <c:pt idx="6">
                  <c:v>Г3</c:v>
                </c:pt>
                <c:pt idx="7">
                  <c:v>Г4</c:v>
                </c:pt>
                <c:pt idx="8">
                  <c:v>Г5</c:v>
                </c:pt>
                <c:pt idx="9">
                  <c:v>Г6</c:v>
                </c:pt>
                <c:pt idx="10">
                  <c:v>Г7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  <c:pt idx="0">
                  <c:v>34</c:v>
                </c:pt>
                <c:pt idx="1">
                  <c:v>4</c:v>
                </c:pt>
                <c:pt idx="2">
                  <c:v>11</c:v>
                </c:pt>
                <c:pt idx="3">
                  <c:v>5</c:v>
                </c:pt>
                <c:pt idx="4">
                  <c:v>15</c:v>
                </c:pt>
                <c:pt idx="5">
                  <c:v>7</c:v>
                </c:pt>
                <c:pt idx="6">
                  <c:v>8</c:v>
                </c:pt>
                <c:pt idx="7">
                  <c:v>14</c:v>
                </c:pt>
                <c:pt idx="8">
                  <c:v>6</c:v>
                </c:pt>
                <c:pt idx="9">
                  <c:v>2</c:v>
                </c:pt>
                <c:pt idx="10">
                  <c:v>9</c:v>
                </c:pt>
              </c:numCache>
            </c:numRef>
          </c:val>
        </c:ser>
        <c:dLbls>
          <c:showVal val="1"/>
        </c:dLbls>
        <c:axId val="91351296"/>
        <c:axId val="91168768"/>
      </c:barChart>
      <c:catAx>
        <c:axId val="91351296"/>
        <c:scaling>
          <c:orientation val="minMax"/>
        </c:scaling>
        <c:axPos val="b"/>
        <c:tickLblPos val="nextTo"/>
        <c:crossAx val="91168768"/>
        <c:crosses val="autoZero"/>
        <c:auto val="1"/>
        <c:lblAlgn val="ctr"/>
        <c:lblOffset val="100"/>
      </c:catAx>
      <c:valAx>
        <c:axId val="9116876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dirty="0" err="1" smtClean="0"/>
                  <a:t>Кількість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переможців</a:t>
                </a:r>
                <a:endParaRPr lang="ru-RU" dirty="0"/>
              </a:p>
            </c:rich>
          </c:tx>
          <c:layout/>
        </c:title>
        <c:numFmt formatCode="General" sourceLinked="1"/>
        <c:tickLblPos val="nextTo"/>
        <c:crossAx val="913512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Ім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Лист1!$A$2:$A$22</c:f>
              <c:strCache>
                <c:ptCount val="21"/>
                <c:pt idx="0">
                  <c:v>ЗОШ 1</c:v>
                </c:pt>
                <c:pt idx="1">
                  <c:v>ЗОШ 2</c:v>
                </c:pt>
                <c:pt idx="2">
                  <c:v>ЗОШ 3</c:v>
                </c:pt>
                <c:pt idx="3">
                  <c:v>ЗОШ 4</c:v>
                </c:pt>
                <c:pt idx="4">
                  <c:v>ЗОШ 5</c:v>
                </c:pt>
                <c:pt idx="5">
                  <c:v>СЗОШ 6</c:v>
                </c:pt>
                <c:pt idx="6">
                  <c:v>ЗОШ 8</c:v>
                </c:pt>
                <c:pt idx="7">
                  <c:v>ЗОШ 11</c:v>
                </c:pt>
                <c:pt idx="8">
                  <c:v>ЗОШ 14</c:v>
                </c:pt>
                <c:pt idx="9">
                  <c:v>ЗОШ 16</c:v>
                </c:pt>
                <c:pt idx="10">
                  <c:v>СЗОШ 22</c:v>
                </c:pt>
                <c:pt idx="11">
                  <c:v>ЗОШ 24</c:v>
                </c:pt>
                <c:pt idx="12">
                  <c:v>ЗОШ 25</c:v>
                </c:pt>
                <c:pt idx="13">
                  <c:v>ЗОШ 27</c:v>
                </c:pt>
                <c:pt idx="14">
                  <c:v>ЗОШ 28</c:v>
                </c:pt>
                <c:pt idx="15">
                  <c:v>ЗОШ 31</c:v>
                </c:pt>
                <c:pt idx="16">
                  <c:v>ЗОШ 33</c:v>
                </c:pt>
                <c:pt idx="17">
                  <c:v>ЗОШ 37</c:v>
                </c:pt>
                <c:pt idx="18">
                  <c:v>ЗОШ 38</c:v>
                </c:pt>
                <c:pt idx="19">
                  <c:v>CЗОШ 41</c:v>
                </c:pt>
                <c:pt idx="20">
                  <c:v>Любисток</c:v>
                </c:pt>
              </c:strCache>
            </c:strRef>
          </c:cat>
          <c:val>
            <c:numRef>
              <c:f>Лист1!$B$2:$B$22</c:f>
              <c:numCache>
                <c:formatCode>General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</c:v>
                </c:pt>
                <c:pt idx="17">
                  <c:v>0</c:v>
                </c:pt>
                <c:pt idx="18">
                  <c:v>1</c:v>
                </c:pt>
                <c:pt idx="19">
                  <c:v>4</c:v>
                </c:pt>
                <c:pt idx="2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ІІм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Лист1!$A$2:$A$22</c:f>
              <c:strCache>
                <c:ptCount val="21"/>
                <c:pt idx="0">
                  <c:v>ЗОШ 1</c:v>
                </c:pt>
                <c:pt idx="1">
                  <c:v>ЗОШ 2</c:v>
                </c:pt>
                <c:pt idx="2">
                  <c:v>ЗОШ 3</c:v>
                </c:pt>
                <c:pt idx="3">
                  <c:v>ЗОШ 4</c:v>
                </c:pt>
                <c:pt idx="4">
                  <c:v>ЗОШ 5</c:v>
                </c:pt>
                <c:pt idx="5">
                  <c:v>СЗОШ 6</c:v>
                </c:pt>
                <c:pt idx="6">
                  <c:v>ЗОШ 8</c:v>
                </c:pt>
                <c:pt idx="7">
                  <c:v>ЗОШ 11</c:v>
                </c:pt>
                <c:pt idx="8">
                  <c:v>ЗОШ 14</c:v>
                </c:pt>
                <c:pt idx="9">
                  <c:v>ЗОШ 16</c:v>
                </c:pt>
                <c:pt idx="10">
                  <c:v>СЗОШ 22</c:v>
                </c:pt>
                <c:pt idx="11">
                  <c:v>ЗОШ 24</c:v>
                </c:pt>
                <c:pt idx="12">
                  <c:v>ЗОШ 25</c:v>
                </c:pt>
                <c:pt idx="13">
                  <c:v>ЗОШ 27</c:v>
                </c:pt>
                <c:pt idx="14">
                  <c:v>ЗОШ 28</c:v>
                </c:pt>
                <c:pt idx="15">
                  <c:v>ЗОШ 31</c:v>
                </c:pt>
                <c:pt idx="16">
                  <c:v>ЗОШ 33</c:v>
                </c:pt>
                <c:pt idx="17">
                  <c:v>ЗОШ 37</c:v>
                </c:pt>
                <c:pt idx="18">
                  <c:v>ЗОШ 38</c:v>
                </c:pt>
                <c:pt idx="19">
                  <c:v>CЗОШ 41</c:v>
                </c:pt>
                <c:pt idx="20">
                  <c:v>Любисток</c:v>
                </c:pt>
              </c:strCache>
            </c:strRef>
          </c:cat>
          <c:val>
            <c:numRef>
              <c:f>Лист1!$C$2:$C$22</c:f>
              <c:numCache>
                <c:formatCode>General</c:formatCode>
                <c:ptCount val="21"/>
                <c:pt idx="0">
                  <c:v>5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  <c:pt idx="6">
                  <c:v>0</c:v>
                </c:pt>
                <c:pt idx="7">
                  <c:v>2</c:v>
                </c:pt>
                <c:pt idx="8">
                  <c:v>1</c:v>
                </c:pt>
                <c:pt idx="9">
                  <c:v>2</c:v>
                </c:pt>
                <c:pt idx="10">
                  <c:v>4</c:v>
                </c:pt>
                <c:pt idx="11">
                  <c:v>2</c:v>
                </c:pt>
                <c:pt idx="12">
                  <c:v>0</c:v>
                </c:pt>
                <c:pt idx="13">
                  <c:v>3</c:v>
                </c:pt>
                <c:pt idx="14">
                  <c:v>2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4</c:v>
                </c:pt>
                <c:pt idx="20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ІІІм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Лист1!$A$2:$A$22</c:f>
              <c:strCache>
                <c:ptCount val="21"/>
                <c:pt idx="0">
                  <c:v>ЗОШ 1</c:v>
                </c:pt>
                <c:pt idx="1">
                  <c:v>ЗОШ 2</c:v>
                </c:pt>
                <c:pt idx="2">
                  <c:v>ЗОШ 3</c:v>
                </c:pt>
                <c:pt idx="3">
                  <c:v>ЗОШ 4</c:v>
                </c:pt>
                <c:pt idx="4">
                  <c:v>ЗОШ 5</c:v>
                </c:pt>
                <c:pt idx="5">
                  <c:v>СЗОШ 6</c:v>
                </c:pt>
                <c:pt idx="6">
                  <c:v>ЗОШ 8</c:v>
                </c:pt>
                <c:pt idx="7">
                  <c:v>ЗОШ 11</c:v>
                </c:pt>
                <c:pt idx="8">
                  <c:v>ЗОШ 14</c:v>
                </c:pt>
                <c:pt idx="9">
                  <c:v>ЗОШ 16</c:v>
                </c:pt>
                <c:pt idx="10">
                  <c:v>СЗОШ 22</c:v>
                </c:pt>
                <c:pt idx="11">
                  <c:v>ЗОШ 24</c:v>
                </c:pt>
                <c:pt idx="12">
                  <c:v>ЗОШ 25</c:v>
                </c:pt>
                <c:pt idx="13">
                  <c:v>ЗОШ 27</c:v>
                </c:pt>
                <c:pt idx="14">
                  <c:v>ЗОШ 28</c:v>
                </c:pt>
                <c:pt idx="15">
                  <c:v>ЗОШ 31</c:v>
                </c:pt>
                <c:pt idx="16">
                  <c:v>ЗОШ 33</c:v>
                </c:pt>
                <c:pt idx="17">
                  <c:v>ЗОШ 37</c:v>
                </c:pt>
                <c:pt idx="18">
                  <c:v>ЗОШ 38</c:v>
                </c:pt>
                <c:pt idx="19">
                  <c:v>CЗОШ 41</c:v>
                </c:pt>
                <c:pt idx="20">
                  <c:v>Любисток</c:v>
                </c:pt>
              </c:strCache>
            </c:strRef>
          </c:cat>
          <c:val>
            <c:numRef>
              <c:f>Лист1!$D$2:$D$22</c:f>
              <c:numCache>
                <c:formatCode>General</c:formatCode>
                <c:ptCount val="21"/>
                <c:pt idx="0">
                  <c:v>10</c:v>
                </c:pt>
                <c:pt idx="1">
                  <c:v>4</c:v>
                </c:pt>
                <c:pt idx="2">
                  <c:v>1</c:v>
                </c:pt>
                <c:pt idx="3">
                  <c:v>1</c:v>
                </c:pt>
                <c:pt idx="4">
                  <c:v>4</c:v>
                </c:pt>
                <c:pt idx="5">
                  <c:v>3</c:v>
                </c:pt>
                <c:pt idx="6">
                  <c:v>2</c:v>
                </c:pt>
                <c:pt idx="7">
                  <c:v>5</c:v>
                </c:pt>
                <c:pt idx="8">
                  <c:v>0</c:v>
                </c:pt>
                <c:pt idx="9">
                  <c:v>3</c:v>
                </c:pt>
                <c:pt idx="10">
                  <c:v>2</c:v>
                </c:pt>
                <c:pt idx="11">
                  <c:v>4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1</c:v>
                </c:pt>
                <c:pt idx="18">
                  <c:v>0</c:v>
                </c:pt>
                <c:pt idx="19">
                  <c:v>2</c:v>
                </c:pt>
                <c:pt idx="20">
                  <c:v>1</c:v>
                </c:pt>
              </c:numCache>
            </c:numRef>
          </c:val>
        </c:ser>
        <c:dLbls>
          <c:showVal val="1"/>
        </c:dLbls>
        <c:shape val="cylinder"/>
        <c:axId val="91578368"/>
        <c:axId val="91579904"/>
        <c:axId val="0"/>
      </c:bar3DChart>
      <c:catAx>
        <c:axId val="91578368"/>
        <c:scaling>
          <c:orientation val="minMax"/>
        </c:scaling>
        <c:axPos val="b"/>
        <c:tickLblPos val="nextTo"/>
        <c:crossAx val="91579904"/>
        <c:crosses val="autoZero"/>
        <c:auto val="1"/>
        <c:lblAlgn val="ctr"/>
        <c:lblOffset val="100"/>
      </c:catAx>
      <c:valAx>
        <c:axId val="91579904"/>
        <c:scaling>
          <c:orientation val="minMax"/>
        </c:scaling>
        <c:axPos val="l"/>
        <c:majorGridlines/>
        <c:numFmt formatCode="General" sourceLinked="1"/>
        <c:tickLblPos val="nextTo"/>
        <c:crossAx val="9157836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70F31B-9839-4DB6-84D6-8D60CB26713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B157A8-2D35-429C-9128-2BFD447EE6BB}">
      <dgm:prSet phldrT="[Текст]"/>
      <dgm:spPr/>
      <dgm:t>
        <a:bodyPr/>
        <a:lstStyle/>
        <a:p>
          <a:r>
            <a:rPr lang="uk-UA" b="1" dirty="0" smtClean="0"/>
            <a:t>1532</a:t>
          </a:r>
          <a:endParaRPr lang="ru-RU" b="1" dirty="0"/>
        </a:p>
      </dgm:t>
    </dgm:pt>
    <dgm:pt modelId="{625D14D0-C2C1-4BCE-93D7-6088BE76956A}" type="parTrans" cxnId="{B358DE19-4C14-43D7-AE52-3B25D7888FE0}">
      <dgm:prSet/>
      <dgm:spPr/>
      <dgm:t>
        <a:bodyPr/>
        <a:lstStyle/>
        <a:p>
          <a:endParaRPr lang="ru-RU"/>
        </a:p>
      </dgm:t>
    </dgm:pt>
    <dgm:pt modelId="{BF0899A8-7327-43CD-B1F1-E0A493F489A7}" type="sibTrans" cxnId="{B358DE19-4C14-43D7-AE52-3B25D7888FE0}">
      <dgm:prSet/>
      <dgm:spPr/>
      <dgm:t>
        <a:bodyPr/>
        <a:lstStyle/>
        <a:p>
          <a:endParaRPr lang="ru-RU"/>
        </a:p>
      </dgm:t>
    </dgm:pt>
    <dgm:pt modelId="{AA43ADA4-5842-4524-B890-F66DD2357E88}">
      <dgm:prSet phldrT="[Текст]"/>
      <dgm:spPr/>
      <dgm:t>
        <a:bodyPr/>
        <a:lstStyle/>
        <a:p>
          <a:r>
            <a:rPr lang="uk-UA" b="1" dirty="0" smtClean="0"/>
            <a:t>556</a:t>
          </a:r>
          <a:r>
            <a:rPr lang="uk-UA" dirty="0" smtClean="0"/>
            <a:t>(</a:t>
          </a:r>
          <a:r>
            <a:rPr lang="uk-UA" b="1" dirty="0" smtClean="0"/>
            <a:t>36,3</a:t>
          </a:r>
          <a:r>
            <a:rPr lang="uk-UA" dirty="0" smtClean="0"/>
            <a:t>%)</a:t>
          </a:r>
          <a:endParaRPr lang="uk-UA" dirty="0" smtClean="0"/>
        </a:p>
        <a:p>
          <a:r>
            <a:rPr lang="uk-UA" dirty="0" smtClean="0"/>
            <a:t>Чернівці</a:t>
          </a:r>
          <a:endParaRPr lang="ru-RU" dirty="0"/>
        </a:p>
      </dgm:t>
    </dgm:pt>
    <dgm:pt modelId="{AE644BF7-656A-4DCA-8D4A-96522249A2E9}" type="parTrans" cxnId="{02C4B697-91E8-42C1-BCDA-722CCACD8156}">
      <dgm:prSet/>
      <dgm:spPr/>
      <dgm:t>
        <a:bodyPr/>
        <a:lstStyle/>
        <a:p>
          <a:endParaRPr lang="ru-RU"/>
        </a:p>
      </dgm:t>
    </dgm:pt>
    <dgm:pt modelId="{C9680971-A9A6-4578-BCD9-11253B25E553}" type="sibTrans" cxnId="{02C4B697-91E8-42C1-BCDA-722CCACD8156}">
      <dgm:prSet/>
      <dgm:spPr/>
      <dgm:t>
        <a:bodyPr/>
        <a:lstStyle/>
        <a:p>
          <a:endParaRPr lang="ru-RU"/>
        </a:p>
      </dgm:t>
    </dgm:pt>
    <dgm:pt modelId="{02155895-8770-49C3-98B2-BE49B17E7CE0}">
      <dgm:prSet phldrT="[Текст]"/>
      <dgm:spPr/>
      <dgm:t>
        <a:bodyPr/>
        <a:lstStyle/>
        <a:p>
          <a:r>
            <a:rPr lang="uk-UA" b="1" dirty="0" smtClean="0"/>
            <a:t>976</a:t>
          </a:r>
        </a:p>
        <a:p>
          <a:r>
            <a:rPr lang="uk-UA" b="1" dirty="0" smtClean="0"/>
            <a:t>Райони,ОТГ</a:t>
          </a:r>
          <a:endParaRPr lang="ru-RU" b="1" dirty="0"/>
        </a:p>
      </dgm:t>
    </dgm:pt>
    <dgm:pt modelId="{C4B30DDE-ACA8-4947-8F68-4F03DE361E6E}" type="parTrans" cxnId="{606D3D4A-C50B-48FC-8626-0F28E59AE264}">
      <dgm:prSet/>
      <dgm:spPr/>
      <dgm:t>
        <a:bodyPr/>
        <a:lstStyle/>
        <a:p>
          <a:endParaRPr lang="ru-RU"/>
        </a:p>
      </dgm:t>
    </dgm:pt>
    <dgm:pt modelId="{A6431D58-D5D8-4029-94D8-0F29384FAFEB}" type="sibTrans" cxnId="{606D3D4A-C50B-48FC-8626-0F28E59AE264}">
      <dgm:prSet/>
      <dgm:spPr/>
      <dgm:t>
        <a:bodyPr/>
        <a:lstStyle/>
        <a:p>
          <a:endParaRPr lang="ru-RU"/>
        </a:p>
      </dgm:t>
    </dgm:pt>
    <dgm:pt modelId="{23D0168C-7DA8-4038-84FF-789D626CDA13}" type="pres">
      <dgm:prSet presAssocID="{9170F31B-9839-4DB6-84D6-8D60CB26713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3DDC214-4D26-4BD8-BA5E-7F6EDB8893CA}" type="pres">
      <dgm:prSet presAssocID="{6FB157A8-2D35-429C-9128-2BFD447EE6BB}" presName="hierRoot1" presStyleCnt="0"/>
      <dgm:spPr/>
    </dgm:pt>
    <dgm:pt modelId="{AB4F4B36-E730-4714-82A2-F42E8CF2425F}" type="pres">
      <dgm:prSet presAssocID="{6FB157A8-2D35-429C-9128-2BFD447EE6BB}" presName="composite" presStyleCnt="0"/>
      <dgm:spPr/>
    </dgm:pt>
    <dgm:pt modelId="{6271FD44-8BF8-47F0-881E-844EAFB71CF3}" type="pres">
      <dgm:prSet presAssocID="{6FB157A8-2D35-429C-9128-2BFD447EE6BB}" presName="background" presStyleLbl="node0" presStyleIdx="0" presStyleCnt="1"/>
      <dgm:spPr/>
    </dgm:pt>
    <dgm:pt modelId="{2BDA1F88-6682-483C-A92F-E5885DE9CA0F}" type="pres">
      <dgm:prSet presAssocID="{6FB157A8-2D35-429C-9128-2BFD447EE6B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3E3836C-0235-4660-B69A-320C29D3A68D}" type="pres">
      <dgm:prSet presAssocID="{6FB157A8-2D35-429C-9128-2BFD447EE6BB}" presName="hierChild2" presStyleCnt="0"/>
      <dgm:spPr/>
    </dgm:pt>
    <dgm:pt modelId="{D00A0EB7-082D-4F5E-8DD9-4B853EB4133A}" type="pres">
      <dgm:prSet presAssocID="{AE644BF7-656A-4DCA-8D4A-96522249A2E9}" presName="Name10" presStyleLbl="parChTrans1D2" presStyleIdx="0" presStyleCnt="2"/>
      <dgm:spPr/>
      <dgm:t>
        <a:bodyPr/>
        <a:lstStyle/>
        <a:p>
          <a:endParaRPr lang="ru-RU"/>
        </a:p>
      </dgm:t>
    </dgm:pt>
    <dgm:pt modelId="{95AA8C1B-7D28-4250-A9D5-6E26DC1C6FAE}" type="pres">
      <dgm:prSet presAssocID="{AA43ADA4-5842-4524-B890-F66DD2357E88}" presName="hierRoot2" presStyleCnt="0"/>
      <dgm:spPr/>
    </dgm:pt>
    <dgm:pt modelId="{ACC4F325-4F25-4FBB-920C-9705F94BC529}" type="pres">
      <dgm:prSet presAssocID="{AA43ADA4-5842-4524-B890-F66DD2357E88}" presName="composite2" presStyleCnt="0"/>
      <dgm:spPr/>
    </dgm:pt>
    <dgm:pt modelId="{22F47BF2-67A5-4ED2-8860-A7A9DE8E6D8E}" type="pres">
      <dgm:prSet presAssocID="{AA43ADA4-5842-4524-B890-F66DD2357E88}" presName="background2" presStyleLbl="node2" presStyleIdx="0" presStyleCnt="2"/>
      <dgm:spPr/>
    </dgm:pt>
    <dgm:pt modelId="{9149F27C-D458-406C-B5F4-EDD7A9F60AA4}" type="pres">
      <dgm:prSet presAssocID="{AA43ADA4-5842-4524-B890-F66DD2357E88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2462019-6CA6-4F29-B19C-0D0390D87806}" type="pres">
      <dgm:prSet presAssocID="{AA43ADA4-5842-4524-B890-F66DD2357E88}" presName="hierChild3" presStyleCnt="0"/>
      <dgm:spPr/>
    </dgm:pt>
    <dgm:pt modelId="{190DC049-C4EB-4C5F-BF32-99F9FD6F79C3}" type="pres">
      <dgm:prSet presAssocID="{C4B30DDE-ACA8-4947-8F68-4F03DE361E6E}" presName="Name10" presStyleLbl="parChTrans1D2" presStyleIdx="1" presStyleCnt="2"/>
      <dgm:spPr/>
      <dgm:t>
        <a:bodyPr/>
        <a:lstStyle/>
        <a:p>
          <a:endParaRPr lang="ru-RU"/>
        </a:p>
      </dgm:t>
    </dgm:pt>
    <dgm:pt modelId="{B802F0DE-0030-401D-93C4-BFA6FDF4FED3}" type="pres">
      <dgm:prSet presAssocID="{02155895-8770-49C3-98B2-BE49B17E7CE0}" presName="hierRoot2" presStyleCnt="0"/>
      <dgm:spPr/>
    </dgm:pt>
    <dgm:pt modelId="{A12EC5CB-5E7D-4C56-943E-C128CA945EBE}" type="pres">
      <dgm:prSet presAssocID="{02155895-8770-49C3-98B2-BE49B17E7CE0}" presName="composite2" presStyleCnt="0"/>
      <dgm:spPr/>
    </dgm:pt>
    <dgm:pt modelId="{56288D47-D476-4E30-84EF-3CE29859CA91}" type="pres">
      <dgm:prSet presAssocID="{02155895-8770-49C3-98B2-BE49B17E7CE0}" presName="background2" presStyleLbl="node2" presStyleIdx="1" presStyleCnt="2"/>
      <dgm:spPr/>
    </dgm:pt>
    <dgm:pt modelId="{DFF1E6CA-324B-486A-A711-FD20378D6564}" type="pres">
      <dgm:prSet presAssocID="{02155895-8770-49C3-98B2-BE49B17E7CE0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A99196-664F-4FBF-BD13-A443AD06970A}" type="pres">
      <dgm:prSet presAssocID="{02155895-8770-49C3-98B2-BE49B17E7CE0}" presName="hierChild3" presStyleCnt="0"/>
      <dgm:spPr/>
    </dgm:pt>
  </dgm:ptLst>
  <dgm:cxnLst>
    <dgm:cxn modelId="{6AA4006C-8CFF-4980-ABAF-88584E37F961}" type="presOf" srcId="{9170F31B-9839-4DB6-84D6-8D60CB267132}" destId="{23D0168C-7DA8-4038-84FF-789D626CDA13}" srcOrd="0" destOrd="0" presId="urn:microsoft.com/office/officeart/2005/8/layout/hierarchy1"/>
    <dgm:cxn modelId="{606D3D4A-C50B-48FC-8626-0F28E59AE264}" srcId="{6FB157A8-2D35-429C-9128-2BFD447EE6BB}" destId="{02155895-8770-49C3-98B2-BE49B17E7CE0}" srcOrd="1" destOrd="0" parTransId="{C4B30DDE-ACA8-4947-8F68-4F03DE361E6E}" sibTransId="{A6431D58-D5D8-4029-94D8-0F29384FAFEB}"/>
    <dgm:cxn modelId="{B358DE19-4C14-43D7-AE52-3B25D7888FE0}" srcId="{9170F31B-9839-4DB6-84D6-8D60CB267132}" destId="{6FB157A8-2D35-429C-9128-2BFD447EE6BB}" srcOrd="0" destOrd="0" parTransId="{625D14D0-C2C1-4BCE-93D7-6088BE76956A}" sibTransId="{BF0899A8-7327-43CD-B1F1-E0A493F489A7}"/>
    <dgm:cxn modelId="{3D3BC72D-A44D-4489-8DA1-B37593D3A57C}" type="presOf" srcId="{02155895-8770-49C3-98B2-BE49B17E7CE0}" destId="{DFF1E6CA-324B-486A-A711-FD20378D6564}" srcOrd="0" destOrd="0" presId="urn:microsoft.com/office/officeart/2005/8/layout/hierarchy1"/>
    <dgm:cxn modelId="{2B2547DA-3050-46C5-AA2B-105D35905B8E}" type="presOf" srcId="{C4B30DDE-ACA8-4947-8F68-4F03DE361E6E}" destId="{190DC049-C4EB-4C5F-BF32-99F9FD6F79C3}" srcOrd="0" destOrd="0" presId="urn:microsoft.com/office/officeart/2005/8/layout/hierarchy1"/>
    <dgm:cxn modelId="{43640328-8D7D-447A-9B9C-14DEA300CAB9}" type="presOf" srcId="{AA43ADA4-5842-4524-B890-F66DD2357E88}" destId="{9149F27C-D458-406C-B5F4-EDD7A9F60AA4}" srcOrd="0" destOrd="0" presId="urn:microsoft.com/office/officeart/2005/8/layout/hierarchy1"/>
    <dgm:cxn modelId="{6DF7ABD1-B101-49DF-91D1-47BCB69B8A6F}" type="presOf" srcId="{AE644BF7-656A-4DCA-8D4A-96522249A2E9}" destId="{D00A0EB7-082D-4F5E-8DD9-4B853EB4133A}" srcOrd="0" destOrd="0" presId="urn:microsoft.com/office/officeart/2005/8/layout/hierarchy1"/>
    <dgm:cxn modelId="{02C4B697-91E8-42C1-BCDA-722CCACD8156}" srcId="{6FB157A8-2D35-429C-9128-2BFD447EE6BB}" destId="{AA43ADA4-5842-4524-B890-F66DD2357E88}" srcOrd="0" destOrd="0" parTransId="{AE644BF7-656A-4DCA-8D4A-96522249A2E9}" sibTransId="{C9680971-A9A6-4578-BCD9-11253B25E553}"/>
    <dgm:cxn modelId="{41E84DC9-4E10-4386-B5B8-14B7D92D5490}" type="presOf" srcId="{6FB157A8-2D35-429C-9128-2BFD447EE6BB}" destId="{2BDA1F88-6682-483C-A92F-E5885DE9CA0F}" srcOrd="0" destOrd="0" presId="urn:microsoft.com/office/officeart/2005/8/layout/hierarchy1"/>
    <dgm:cxn modelId="{8B846F9A-DF9D-43D9-90A2-1CF16AC4F164}" type="presParOf" srcId="{23D0168C-7DA8-4038-84FF-789D626CDA13}" destId="{B3DDC214-4D26-4BD8-BA5E-7F6EDB8893CA}" srcOrd="0" destOrd="0" presId="urn:microsoft.com/office/officeart/2005/8/layout/hierarchy1"/>
    <dgm:cxn modelId="{E0865D85-1830-4FC7-9940-A99E41A39D2E}" type="presParOf" srcId="{B3DDC214-4D26-4BD8-BA5E-7F6EDB8893CA}" destId="{AB4F4B36-E730-4714-82A2-F42E8CF2425F}" srcOrd="0" destOrd="0" presId="urn:microsoft.com/office/officeart/2005/8/layout/hierarchy1"/>
    <dgm:cxn modelId="{FDA2FC9E-1E39-41D8-A574-816D22F272C8}" type="presParOf" srcId="{AB4F4B36-E730-4714-82A2-F42E8CF2425F}" destId="{6271FD44-8BF8-47F0-881E-844EAFB71CF3}" srcOrd="0" destOrd="0" presId="urn:microsoft.com/office/officeart/2005/8/layout/hierarchy1"/>
    <dgm:cxn modelId="{38E9D34A-BECE-465C-8D81-E76F2594F6DD}" type="presParOf" srcId="{AB4F4B36-E730-4714-82A2-F42E8CF2425F}" destId="{2BDA1F88-6682-483C-A92F-E5885DE9CA0F}" srcOrd="1" destOrd="0" presId="urn:microsoft.com/office/officeart/2005/8/layout/hierarchy1"/>
    <dgm:cxn modelId="{1604FE8E-F5A9-41BD-AC95-DAB4E25E48BC}" type="presParOf" srcId="{B3DDC214-4D26-4BD8-BA5E-7F6EDB8893CA}" destId="{73E3836C-0235-4660-B69A-320C29D3A68D}" srcOrd="1" destOrd="0" presId="urn:microsoft.com/office/officeart/2005/8/layout/hierarchy1"/>
    <dgm:cxn modelId="{FDD60E51-7D82-4722-B89D-5FF33F4A29E3}" type="presParOf" srcId="{73E3836C-0235-4660-B69A-320C29D3A68D}" destId="{D00A0EB7-082D-4F5E-8DD9-4B853EB4133A}" srcOrd="0" destOrd="0" presId="urn:microsoft.com/office/officeart/2005/8/layout/hierarchy1"/>
    <dgm:cxn modelId="{0C60D5A2-ECF7-46C2-A227-B86B5429E657}" type="presParOf" srcId="{73E3836C-0235-4660-B69A-320C29D3A68D}" destId="{95AA8C1B-7D28-4250-A9D5-6E26DC1C6FAE}" srcOrd="1" destOrd="0" presId="urn:microsoft.com/office/officeart/2005/8/layout/hierarchy1"/>
    <dgm:cxn modelId="{26684B6C-D15C-42F2-B2D3-5C8F2FAE5441}" type="presParOf" srcId="{95AA8C1B-7D28-4250-A9D5-6E26DC1C6FAE}" destId="{ACC4F325-4F25-4FBB-920C-9705F94BC529}" srcOrd="0" destOrd="0" presId="urn:microsoft.com/office/officeart/2005/8/layout/hierarchy1"/>
    <dgm:cxn modelId="{4386F62D-4D24-4E2B-8E5C-8C1D49D9331E}" type="presParOf" srcId="{ACC4F325-4F25-4FBB-920C-9705F94BC529}" destId="{22F47BF2-67A5-4ED2-8860-A7A9DE8E6D8E}" srcOrd="0" destOrd="0" presId="urn:microsoft.com/office/officeart/2005/8/layout/hierarchy1"/>
    <dgm:cxn modelId="{BA3F057D-01FA-4089-986E-AD0B8AED9CDA}" type="presParOf" srcId="{ACC4F325-4F25-4FBB-920C-9705F94BC529}" destId="{9149F27C-D458-406C-B5F4-EDD7A9F60AA4}" srcOrd="1" destOrd="0" presId="urn:microsoft.com/office/officeart/2005/8/layout/hierarchy1"/>
    <dgm:cxn modelId="{0BA2EDAE-CBA0-4140-9DA3-5A09B0170180}" type="presParOf" srcId="{95AA8C1B-7D28-4250-A9D5-6E26DC1C6FAE}" destId="{C2462019-6CA6-4F29-B19C-0D0390D87806}" srcOrd="1" destOrd="0" presId="urn:microsoft.com/office/officeart/2005/8/layout/hierarchy1"/>
    <dgm:cxn modelId="{163127CD-572B-4C12-B504-158E7E2F1997}" type="presParOf" srcId="{73E3836C-0235-4660-B69A-320C29D3A68D}" destId="{190DC049-C4EB-4C5F-BF32-99F9FD6F79C3}" srcOrd="2" destOrd="0" presId="urn:microsoft.com/office/officeart/2005/8/layout/hierarchy1"/>
    <dgm:cxn modelId="{7BEF4A02-E6EF-42F8-8D90-E6FCC321B863}" type="presParOf" srcId="{73E3836C-0235-4660-B69A-320C29D3A68D}" destId="{B802F0DE-0030-401D-93C4-BFA6FDF4FED3}" srcOrd="3" destOrd="0" presId="urn:microsoft.com/office/officeart/2005/8/layout/hierarchy1"/>
    <dgm:cxn modelId="{4BB81D75-F749-4955-B484-8AFCE3489850}" type="presParOf" srcId="{B802F0DE-0030-401D-93C4-BFA6FDF4FED3}" destId="{A12EC5CB-5E7D-4C56-943E-C128CA945EBE}" srcOrd="0" destOrd="0" presId="urn:microsoft.com/office/officeart/2005/8/layout/hierarchy1"/>
    <dgm:cxn modelId="{609753C3-CC3C-44EB-8AE5-784195F97AF8}" type="presParOf" srcId="{A12EC5CB-5E7D-4C56-943E-C128CA945EBE}" destId="{56288D47-D476-4E30-84EF-3CE29859CA91}" srcOrd="0" destOrd="0" presId="urn:microsoft.com/office/officeart/2005/8/layout/hierarchy1"/>
    <dgm:cxn modelId="{FFA0F426-3374-47DB-9D11-C7EB8A3CCC26}" type="presParOf" srcId="{A12EC5CB-5E7D-4C56-943E-C128CA945EBE}" destId="{DFF1E6CA-324B-486A-A711-FD20378D6564}" srcOrd="1" destOrd="0" presId="urn:microsoft.com/office/officeart/2005/8/layout/hierarchy1"/>
    <dgm:cxn modelId="{08D9DC4A-4D38-4997-B029-255DB0CF0A16}" type="presParOf" srcId="{B802F0DE-0030-401D-93C4-BFA6FDF4FED3}" destId="{42A99196-664F-4FBF-BD13-A443AD06970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0DC049-C4EB-4C5F-BF32-99F9FD6F79C3}">
      <dsp:nvSpPr>
        <dsp:cNvPr id="0" name=""/>
        <dsp:cNvSpPr/>
      </dsp:nvSpPr>
      <dsp:spPr>
        <a:xfrm>
          <a:off x="3963910" y="1724683"/>
          <a:ext cx="1659783" cy="789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8297"/>
              </a:lnTo>
              <a:lnTo>
                <a:pt x="1659783" y="538297"/>
              </a:lnTo>
              <a:lnTo>
                <a:pt x="1659783" y="7899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0A0EB7-082D-4F5E-8DD9-4B853EB4133A}">
      <dsp:nvSpPr>
        <dsp:cNvPr id="0" name=""/>
        <dsp:cNvSpPr/>
      </dsp:nvSpPr>
      <dsp:spPr>
        <a:xfrm>
          <a:off x="2304127" y="1724683"/>
          <a:ext cx="1659783" cy="789905"/>
        </a:xfrm>
        <a:custGeom>
          <a:avLst/>
          <a:gdLst/>
          <a:ahLst/>
          <a:cxnLst/>
          <a:rect l="0" t="0" r="0" b="0"/>
          <a:pathLst>
            <a:path>
              <a:moveTo>
                <a:pt x="1659783" y="0"/>
              </a:moveTo>
              <a:lnTo>
                <a:pt x="1659783" y="538297"/>
              </a:lnTo>
              <a:lnTo>
                <a:pt x="0" y="538297"/>
              </a:lnTo>
              <a:lnTo>
                <a:pt x="0" y="7899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71FD44-8BF8-47F0-881E-844EAFB71CF3}">
      <dsp:nvSpPr>
        <dsp:cNvPr id="0" name=""/>
        <dsp:cNvSpPr/>
      </dsp:nvSpPr>
      <dsp:spPr>
        <a:xfrm>
          <a:off x="2605906" y="17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DA1F88-6682-483C-A92F-E5885DE9CA0F}">
      <dsp:nvSpPr>
        <dsp:cNvPr id="0" name=""/>
        <dsp:cNvSpPr/>
      </dsp:nvSpPr>
      <dsp:spPr>
        <a:xfrm>
          <a:off x="2907684" y="286707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dirty="0" smtClean="0"/>
            <a:t>1532</a:t>
          </a:r>
          <a:endParaRPr lang="ru-RU" sz="3600" b="1" kern="1200" dirty="0"/>
        </a:p>
      </dsp:txBody>
      <dsp:txXfrm>
        <a:off x="2907684" y="286707"/>
        <a:ext cx="2716009" cy="1724665"/>
      </dsp:txXfrm>
    </dsp:sp>
    <dsp:sp modelId="{22F47BF2-67A5-4ED2-8860-A7A9DE8E6D8E}">
      <dsp:nvSpPr>
        <dsp:cNvPr id="0" name=""/>
        <dsp:cNvSpPr/>
      </dsp:nvSpPr>
      <dsp:spPr>
        <a:xfrm>
          <a:off x="946122" y="2514589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49F27C-D458-406C-B5F4-EDD7A9F60AA4}">
      <dsp:nvSpPr>
        <dsp:cNvPr id="0" name=""/>
        <dsp:cNvSpPr/>
      </dsp:nvSpPr>
      <dsp:spPr>
        <a:xfrm>
          <a:off x="1247901" y="2801279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dirty="0" smtClean="0"/>
            <a:t>556</a:t>
          </a:r>
          <a:r>
            <a:rPr lang="uk-UA" sz="3600" kern="1200" dirty="0" smtClean="0"/>
            <a:t>(</a:t>
          </a:r>
          <a:r>
            <a:rPr lang="uk-UA" sz="3600" b="1" kern="1200" dirty="0" smtClean="0"/>
            <a:t>36,3</a:t>
          </a:r>
          <a:r>
            <a:rPr lang="uk-UA" sz="3600" kern="1200" dirty="0" smtClean="0"/>
            <a:t>%)</a:t>
          </a:r>
          <a:endParaRPr lang="uk-UA" sz="3600" kern="1200" dirty="0" smtClean="0"/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Чернівці</a:t>
          </a:r>
          <a:endParaRPr lang="ru-RU" sz="3600" kern="1200" dirty="0"/>
        </a:p>
      </dsp:txBody>
      <dsp:txXfrm>
        <a:off x="1247901" y="2801279"/>
        <a:ext cx="2716009" cy="1724665"/>
      </dsp:txXfrm>
    </dsp:sp>
    <dsp:sp modelId="{56288D47-D476-4E30-84EF-3CE29859CA91}">
      <dsp:nvSpPr>
        <dsp:cNvPr id="0" name=""/>
        <dsp:cNvSpPr/>
      </dsp:nvSpPr>
      <dsp:spPr>
        <a:xfrm>
          <a:off x="4265689" y="2514589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F1E6CA-324B-486A-A711-FD20378D6564}">
      <dsp:nvSpPr>
        <dsp:cNvPr id="0" name=""/>
        <dsp:cNvSpPr/>
      </dsp:nvSpPr>
      <dsp:spPr>
        <a:xfrm>
          <a:off x="4567468" y="2801279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dirty="0" smtClean="0"/>
            <a:t>976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dirty="0" smtClean="0"/>
            <a:t>Райони,ОТГ</a:t>
          </a:r>
          <a:endParaRPr lang="ru-RU" sz="3600" b="1" kern="1200" dirty="0"/>
        </a:p>
      </dsp:txBody>
      <dsp:txXfrm>
        <a:off x="4567468" y="2801279"/>
        <a:ext cx="2716009" cy="17246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2E212-D673-4716-98A0-84DB39C4E25D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0659FD-CF87-40D3-AF55-CF3B1D0B51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2159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Роботу журі п`яти предметних олімпіад - фізики, хімії, астрономії, німецької та французької мов  очолювали викладачі-науковці, в роботі журі з англійської мови брали участь волонтери.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659FD-CF87-40D3-AF55-CF3B1D0B51B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Згідно зі спільними рішеннями журі та оргкомітетів переможцями визнано 347учнів (44%)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659FD-CF87-40D3-AF55-CF3B1D0B51B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5700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485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828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949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8230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2170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369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3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90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281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012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4307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772400" cy="1827634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Підсумки ІІ</a:t>
            </a:r>
            <a:r>
              <a:rPr lang="en-US" b="1" dirty="0" smtClean="0"/>
              <a:t>I</a:t>
            </a:r>
            <a:r>
              <a:rPr lang="uk-UA" b="1" dirty="0" smtClean="0"/>
              <a:t> етапу Всеукраїнських учнівських олімпіад</a:t>
            </a:r>
            <a:r>
              <a:rPr lang="en-US" b="1" dirty="0" smtClean="0"/>
              <a:t> </a:t>
            </a:r>
            <a:r>
              <a:rPr lang="uk-UA" b="1" dirty="0" smtClean="0"/>
              <a:t>у 2017/2018н.р.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892480" cy="633412"/>
          </a:xfrm>
        </p:spPr>
        <p:txBody>
          <a:bodyPr>
            <a:normAutofit fontScale="90000"/>
          </a:bodyPr>
          <a:lstStyle/>
          <a:p>
            <a:r>
              <a:rPr lang="uk-UA" sz="4000" b="1" dirty="0" smtClean="0"/>
              <a:t>Результати ІІІ етапу</a:t>
            </a:r>
            <a:r>
              <a:rPr lang="uk-UA" sz="2700" b="1" dirty="0" smtClean="0"/>
              <a:t>(природничо-математичний цикл)</a:t>
            </a:r>
            <a:endParaRPr lang="ru-RU" sz="27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908720"/>
          <a:ext cx="8640958" cy="5467232"/>
        </p:xfrm>
        <a:graphic>
          <a:graphicData uri="http://schemas.openxmlformats.org/drawingml/2006/table">
            <a:tbl>
              <a:tblPr/>
              <a:tblGrid>
                <a:gridCol w="432047"/>
                <a:gridCol w="2238142"/>
                <a:gridCol w="411016"/>
                <a:gridCol w="205508"/>
                <a:gridCol w="205508"/>
                <a:gridCol w="339852"/>
                <a:gridCol w="639640"/>
                <a:gridCol w="568847"/>
                <a:gridCol w="410645"/>
                <a:gridCol w="93411"/>
                <a:gridCol w="317605"/>
                <a:gridCol w="205508"/>
                <a:gridCol w="205508"/>
                <a:gridCol w="411016"/>
                <a:gridCol w="284828"/>
                <a:gridCol w="411016"/>
                <a:gridCol w="133779"/>
                <a:gridCol w="1127082"/>
              </a:tblGrid>
              <a:tr h="114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00" dirty="0">
                        <a:latin typeface="Calibri"/>
                        <a:ea typeface="Times New Roman"/>
                      </a:endParaRPr>
                    </a:p>
                  </a:txBody>
                  <a:tcPr marL="15966" marR="159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00">
                        <a:latin typeface="Calibri"/>
                        <a:ea typeface="Times New Roman"/>
                      </a:endParaRPr>
                    </a:p>
                  </a:txBody>
                  <a:tcPr marL="15966" marR="159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3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66" marR="1596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00">
                        <a:latin typeface="Calibri"/>
                        <a:ea typeface="Times New Roman"/>
                      </a:endParaRPr>
                    </a:p>
                  </a:txBody>
                  <a:tcPr marL="15966" marR="159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00">
                        <a:latin typeface="Calibri"/>
                        <a:ea typeface="Times New Roman"/>
                      </a:endParaRPr>
                    </a:p>
                  </a:txBody>
                  <a:tcPr marL="15966" marR="159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00">
                        <a:latin typeface="Calibri"/>
                        <a:ea typeface="Times New Roman"/>
                      </a:endParaRPr>
                    </a:p>
                  </a:txBody>
                  <a:tcPr marL="15966" marR="159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00">
                        <a:latin typeface="Calibri"/>
                        <a:ea typeface="Times New Roman"/>
                      </a:endParaRPr>
                    </a:p>
                  </a:txBody>
                  <a:tcPr marL="15966" marR="159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00">
                        <a:latin typeface="Calibri"/>
                        <a:ea typeface="Times New Roman"/>
                      </a:endParaRPr>
                    </a:p>
                  </a:txBody>
                  <a:tcPr marL="15966" marR="159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00">
                        <a:latin typeface="Calibri"/>
                        <a:ea typeface="Times New Roman"/>
                      </a:endParaRPr>
                    </a:p>
                  </a:txBody>
                  <a:tcPr marL="15966" marR="159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00">
                        <a:latin typeface="Calibri"/>
                        <a:ea typeface="Times New Roman"/>
                      </a:endParaRPr>
                    </a:p>
                  </a:txBody>
                  <a:tcPr marL="15966" marR="159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0230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Предмети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кількість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учасників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Кількість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міських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учасників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кількість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переможців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IIІ </a:t>
                      </a: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етапу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Кількість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переможцівIIІ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етапу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у </a:t>
                      </a:r>
                      <a:r>
                        <a:rPr lang="ru-RU" sz="10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складі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команди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міста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за ступенями </a:t>
                      </a:r>
                      <a:r>
                        <a:rPr lang="ru-RU" sz="10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дипломі</a:t>
                      </a:r>
                      <a:r>
                        <a:rPr lang="ru-RU" sz="3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Кількість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переможців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IIІ </a:t>
                      </a:r>
                      <a:r>
                        <a:rPr lang="ru-RU" sz="10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етапу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 </a:t>
                      </a:r>
                      <a:r>
                        <a:rPr lang="ru-RU" sz="10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складі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</a:t>
                      </a:r>
                      <a:r>
                        <a:rPr lang="ru-RU" sz="10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команди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міста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</a:t>
                      </a:r>
                      <a:r>
                        <a:rPr lang="ru-RU" sz="14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перемож</a:t>
                      </a:r>
                      <a:endParaRPr lang="ru-RU" sz="14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ців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від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к-сті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учасни</a:t>
                      </a:r>
                      <a:endParaRPr lang="ru-RU" sz="14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ків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складі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команди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міста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переможців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команди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міста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від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загальної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ru-RU" sz="14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к-сті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переможців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89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63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Екологія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3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Трудове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навчання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3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Фізика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63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Економіка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3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63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Біологія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63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Астрономія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63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Інформатика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772400" cy="1456267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Розподіл </a:t>
            </a:r>
            <a:r>
              <a:rPr lang="uk-UA" b="1" dirty="0" smtClean="0"/>
              <a:t>переможців </a:t>
            </a:r>
            <a:r>
              <a:rPr lang="uk-UA" b="1" dirty="0" smtClean="0"/>
              <a:t>ІІІ етапу відповідно до кількості предметів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600200"/>
          <a:ext cx="8784976" cy="4853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15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3134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050679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Кількість предметів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Навчальні заклади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50614">
                <a:tc>
                  <a:txBody>
                    <a:bodyPr/>
                    <a:lstStyle/>
                    <a:p>
                      <a:pPr algn="ctr"/>
                      <a:r>
                        <a:rPr lang="uk-UA" sz="3200" b="1" dirty="0" smtClean="0"/>
                        <a:t>12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baseline="0" dirty="0" smtClean="0"/>
                        <a:t> гімназія №1</a:t>
                      </a:r>
                      <a:endParaRPr lang="ru-RU" sz="320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50614">
                <a:tc>
                  <a:txBody>
                    <a:bodyPr/>
                    <a:lstStyle/>
                    <a:p>
                      <a:pPr algn="ctr"/>
                      <a:r>
                        <a:rPr lang="uk-UA" sz="3200" b="1" dirty="0" smtClean="0"/>
                        <a:t>11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3200" dirty="0" smtClean="0"/>
                        <a:t>ліцей №</a:t>
                      </a:r>
                      <a:r>
                        <a:rPr lang="uk-UA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50614">
                <a:tc>
                  <a:txBody>
                    <a:bodyPr/>
                    <a:lstStyle/>
                    <a:p>
                      <a:pPr algn="ctr"/>
                      <a:r>
                        <a:rPr lang="uk-UA" sz="3200" b="1" dirty="0" smtClean="0"/>
                        <a:t>10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3200" baseline="0" dirty="0" smtClean="0"/>
                        <a:t>гімназія №4 , </a:t>
                      </a:r>
                      <a:r>
                        <a:rPr lang="uk-UA" sz="3200" baseline="0" dirty="0" err="1" smtClean="0"/>
                        <a:t>гімназія</a:t>
                      </a:r>
                      <a:r>
                        <a:rPr lang="uk-UA" sz="3200" baseline="0" dirty="0" smtClean="0"/>
                        <a:t> №5 ,  </a:t>
                      </a:r>
                      <a:r>
                        <a:rPr lang="uk-UA" sz="3200" dirty="0" smtClean="0"/>
                        <a:t>ЗОШ №1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50614">
                <a:tc>
                  <a:txBody>
                    <a:bodyPr/>
                    <a:lstStyle/>
                    <a:p>
                      <a:pPr algn="ctr"/>
                      <a:r>
                        <a:rPr lang="uk-UA" sz="3200" b="1" dirty="0" smtClean="0"/>
                        <a:t>8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3200" dirty="0" smtClean="0"/>
                        <a:t>ліцей №4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Розподіл призових місць серед закладів нового типу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22960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uk-UA" sz="3200" b="1" dirty="0" smtClean="0"/>
              <a:t>Розподіл переможців серед закладів І-ІІІ </a:t>
            </a:r>
            <a:r>
              <a:rPr lang="uk-UA" sz="3200" b="1" dirty="0" err="1" smtClean="0"/>
              <a:t>ст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24744"/>
          <a:ext cx="8229600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-5"/>
          <a:ext cx="8712963" cy="6838185"/>
        </p:xfrm>
        <a:graphic>
          <a:graphicData uri="http://schemas.openxmlformats.org/drawingml/2006/table">
            <a:tbl>
              <a:tblPr/>
              <a:tblGrid>
                <a:gridCol w="1262995"/>
                <a:gridCol w="357915"/>
                <a:gridCol w="358469"/>
                <a:gridCol w="358469"/>
                <a:gridCol w="358469"/>
                <a:gridCol w="358469"/>
                <a:gridCol w="358469"/>
                <a:gridCol w="358469"/>
                <a:gridCol w="357915"/>
                <a:gridCol w="358469"/>
                <a:gridCol w="358469"/>
                <a:gridCol w="358469"/>
                <a:gridCol w="358469"/>
                <a:gridCol w="358469"/>
                <a:gridCol w="358469"/>
                <a:gridCol w="357915"/>
                <a:gridCol w="358469"/>
                <a:gridCol w="358469"/>
                <a:gridCol w="358469"/>
                <a:gridCol w="358469"/>
                <a:gridCol w="358469"/>
                <a:gridCol w="141125"/>
                <a:gridCol w="141125"/>
              </a:tblGrid>
              <a:tr h="148435">
                <a:tc gridSpan="2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uk-UA" sz="9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Кваліметрична</a:t>
                      </a:r>
                      <a:r>
                        <a:rPr lang="uk-UA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оцінка якості виконання </a:t>
                      </a:r>
                      <a:r>
                        <a:rPr lang="uk-UA" sz="9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олімпіадних</a:t>
                      </a:r>
                      <a:r>
                        <a:rPr lang="uk-UA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завдань учасниками ІІІ етапу  у 2018 році                                    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8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Район, </a:t>
                      </a:r>
                      <a:r>
                        <a:rPr lang="ru-RU" sz="9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місто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ОТГ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Укр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9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мова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та </a:t>
                      </a:r>
                      <a:r>
                        <a:rPr lang="ru-RU" sz="9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літ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Історія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Правозн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Англійськ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Німецька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Французьк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Румунська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Російська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Мова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іврит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Зарубіжна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Математик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Фізика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Астрономі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Інформат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Інформ техн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Географія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Економіка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Хімія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Біологія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Екологія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Трудове навчання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5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Вижницький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0,55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0,71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0,59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5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Герцаївський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0,46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5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Глибоцький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0,37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0,87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5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Заставнівський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0,37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5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Кельменецький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0,67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5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Кіцманський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0,47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0,07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0,66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5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Новоселицький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0,17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0,17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1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Путильський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0,67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0,47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0,47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0,17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0,07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0,57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0,47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0,57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5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Сокирянський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5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Сторожинецький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0,17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0,49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5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Хотинський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0,66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1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м.Новодністровськ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1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м.Чернівці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0,37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0,57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0,47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0,78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1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В.кучурівська ОТГ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0,47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0,17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0,37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5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Чудейська ОТГ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0,37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0,27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0,45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0,86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5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Сторожинецька ОТГ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0,37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0,57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0,37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0,57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0,55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5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Вашківецька ОТГ Вижницького р.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0,57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0,37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0,73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5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Недобоївська ОТГ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0,77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0,62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75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Вашковецька ОТГ Сокирянського р.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5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Сокирянська ОТГ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0,74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2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Красноїльська ОТГ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0,37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75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Усть-Путильська ОТГ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Багатопрофільний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0,67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52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Разом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0,71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127" marR="18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507" y="980727"/>
          <a:ext cx="9036498" cy="2980005"/>
        </p:xfrm>
        <a:graphic>
          <a:graphicData uri="http://schemas.openxmlformats.org/drawingml/2006/table">
            <a:tbl>
              <a:tblPr/>
              <a:tblGrid>
                <a:gridCol w="648069"/>
                <a:gridCol w="399449"/>
                <a:gridCol w="399449"/>
                <a:gridCol w="399449"/>
                <a:gridCol w="399449"/>
                <a:gridCol w="399449"/>
                <a:gridCol w="399449"/>
                <a:gridCol w="399449"/>
                <a:gridCol w="399449"/>
                <a:gridCol w="399449"/>
                <a:gridCol w="399449"/>
                <a:gridCol w="399449"/>
                <a:gridCol w="399449"/>
                <a:gridCol w="399449"/>
                <a:gridCol w="399449"/>
                <a:gridCol w="399449"/>
                <a:gridCol w="399449"/>
                <a:gridCol w="399449"/>
                <a:gridCol w="399449"/>
                <a:gridCol w="399449"/>
                <a:gridCol w="399449"/>
                <a:gridCol w="399449"/>
              </a:tblGrid>
              <a:tr h="13281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Район,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місто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ОТГ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Укр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мова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Історія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Правозн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Англійськ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Німецька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Французьк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Румунська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Російська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Мова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іврит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Зарубіжна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Математик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Фізика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Астрономі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Інформат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Інформ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техн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Географія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Економіка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Хімія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Біологія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Екологія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Трудове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навчання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м.Чернівці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670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</a:t>
                      </a:r>
                      <a:r>
                        <a:rPr lang="uk-UA" sz="14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облас-ті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25015">
                <a:tc gridSpan="2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427" marR="49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1691680" y="314117"/>
            <a:ext cx="66247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Рівень виконання завдань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Шкала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кваліметричної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оцінки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якості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4005064"/>
            <a:ext cx="87849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b="1" dirty="0" smtClean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0,76-1 – </a:t>
            </a:r>
            <a:r>
              <a:rPr lang="ru-RU" sz="2000" b="1" dirty="0" err="1" smtClean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високий</a:t>
            </a:r>
            <a:r>
              <a:rPr lang="uk-UA" sz="2000" b="1" dirty="0" smtClean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         </a:t>
            </a:r>
            <a:r>
              <a:rPr lang="uk-UA" sz="20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ru-RU" sz="200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нглійськ</a:t>
            </a:r>
            <a:r>
              <a:rPr lang="uk-UA" sz="20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а,  ф</a:t>
            </a:r>
            <a:r>
              <a:rPr lang="ru-RU" sz="200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ранцузьк</a:t>
            </a:r>
            <a:r>
              <a:rPr lang="uk-UA" sz="20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а, р</a:t>
            </a:r>
            <a:r>
              <a:rPr lang="ru-RU" sz="200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осійська</a:t>
            </a:r>
            <a:r>
              <a:rPr lang="uk-UA" sz="20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мови, а</a:t>
            </a:r>
            <a:r>
              <a:rPr lang="ru-RU" sz="200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строномі</a:t>
            </a:r>
            <a:r>
              <a:rPr lang="uk-UA" sz="20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я,  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20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е</a:t>
            </a:r>
            <a:r>
              <a:rPr lang="ru-RU" sz="200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кологія</a:t>
            </a:r>
            <a:r>
              <a:rPr lang="uk-UA" sz="20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т</a:t>
            </a:r>
            <a:r>
              <a:rPr lang="ru-RU" sz="200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рудове</a:t>
            </a:r>
            <a:r>
              <a:rPr lang="ru-RU" sz="20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навчання</a:t>
            </a:r>
            <a:r>
              <a:rPr lang="uk-UA" sz="20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  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2000" b="1" dirty="0" smtClean="0">
                <a:solidFill>
                  <a:srgbClr val="00B05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0,51-0,75 – достатній </a:t>
            </a:r>
            <a:r>
              <a:rPr lang="uk-UA" sz="2000" dirty="0" smtClean="0">
                <a:solidFill>
                  <a:srgbClr val="00B05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 </a:t>
            </a:r>
            <a:r>
              <a:rPr lang="uk-UA" sz="20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українська  мова та література,  історія,  німецька мова  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20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та іврит, зарубіжна література, інформаційні технології, 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0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економіка, хімія;  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000" b="1" dirty="0" smtClean="0">
                <a:solidFill>
                  <a:srgbClr val="FFC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FFC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0,26-0,5 – </a:t>
            </a:r>
            <a:r>
              <a:rPr lang="ru-RU" sz="2000" b="1" dirty="0" err="1" smtClean="0">
                <a:solidFill>
                  <a:srgbClr val="FFC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середній</a:t>
            </a:r>
            <a:r>
              <a:rPr lang="uk-UA" sz="2000" b="1" dirty="0" smtClean="0">
                <a:solidFill>
                  <a:srgbClr val="FFC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    </a:t>
            </a:r>
            <a:r>
              <a:rPr lang="uk-UA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равозн</a:t>
            </a:r>
            <a:r>
              <a:rPr lang="uk-UA" sz="200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авство</a:t>
            </a:r>
            <a:r>
              <a:rPr lang="uk-UA" sz="20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фізика, інформатика, географія, біологія;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0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0-0,25 - </a:t>
            </a:r>
            <a:r>
              <a:rPr lang="ru-RU" sz="2000" b="1" dirty="0" err="1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початковий</a:t>
            </a:r>
            <a:r>
              <a:rPr lang="ru-RU" sz="20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   </a:t>
            </a:r>
            <a:r>
              <a:rPr lang="uk-UA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</a:t>
            </a:r>
            <a:r>
              <a:rPr lang="ru-RU" sz="20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атематик</a:t>
            </a:r>
            <a:r>
              <a:rPr lang="uk-UA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а.</a:t>
            </a:r>
            <a:endParaRPr lang="ru-RU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633412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Результати ІІІ етапу</a:t>
            </a: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1" y="908720"/>
          <a:ext cx="8568953" cy="5184576"/>
        </p:xfrm>
        <a:graphic>
          <a:graphicData uri="http://schemas.openxmlformats.org/drawingml/2006/table">
            <a:tbl>
              <a:tblPr/>
              <a:tblGrid>
                <a:gridCol w="973604"/>
                <a:gridCol w="168049"/>
                <a:gridCol w="383166"/>
                <a:gridCol w="551214"/>
                <a:gridCol w="43723"/>
                <a:gridCol w="857821"/>
                <a:gridCol w="766838"/>
                <a:gridCol w="546758"/>
                <a:gridCol w="551214"/>
                <a:gridCol w="126164"/>
                <a:gridCol w="425050"/>
                <a:gridCol w="551215"/>
                <a:gridCol w="381983"/>
                <a:gridCol w="551215"/>
                <a:gridCol w="179410"/>
                <a:gridCol w="1511529"/>
              </a:tblGrid>
              <a:tr h="225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00" dirty="0">
                        <a:latin typeface="Calibri"/>
                        <a:ea typeface="Times New Roman"/>
                      </a:endParaRPr>
                    </a:p>
                  </a:txBody>
                  <a:tcPr marL="15966" marR="159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3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66" marR="1596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00">
                        <a:latin typeface="Calibri"/>
                        <a:ea typeface="Times New Roman"/>
                      </a:endParaRPr>
                    </a:p>
                  </a:txBody>
                  <a:tcPr marL="15966" marR="159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00">
                        <a:latin typeface="Calibri"/>
                        <a:ea typeface="Times New Roman"/>
                      </a:endParaRPr>
                    </a:p>
                  </a:txBody>
                  <a:tcPr marL="15966" marR="159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00">
                        <a:latin typeface="Calibri"/>
                        <a:ea typeface="Times New Roman"/>
                      </a:endParaRPr>
                    </a:p>
                  </a:txBody>
                  <a:tcPr marL="15966" marR="159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00">
                        <a:latin typeface="Calibri"/>
                        <a:ea typeface="Times New Roman"/>
                      </a:endParaRPr>
                    </a:p>
                  </a:txBody>
                  <a:tcPr marL="15966" marR="159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00">
                        <a:latin typeface="Calibri"/>
                        <a:ea typeface="Times New Roman"/>
                      </a:endParaRPr>
                    </a:p>
                  </a:txBody>
                  <a:tcPr marL="15966" marR="159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00">
                        <a:latin typeface="Calibri"/>
                        <a:ea typeface="Times New Roman"/>
                      </a:endParaRPr>
                    </a:p>
                  </a:txBody>
                  <a:tcPr marL="15966" marR="159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00">
                        <a:latin typeface="Calibri"/>
                        <a:ea typeface="Times New Roman"/>
                      </a:endParaRPr>
                    </a:p>
                  </a:txBody>
                  <a:tcPr marL="15966" marR="159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52873">
                <a:tc rowSpan="2" grid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Загальна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8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кількість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учасників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Кількість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міських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учасників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Кількість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переможців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IIІ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етапу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Кількість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переможцівIIІ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етапу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у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складі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команди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міста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за ступенями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дипломів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К-сть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переможців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IIІ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етапу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складі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команди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міста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</a:t>
                      </a:r>
                      <a:r>
                        <a:rPr lang="ru-RU" sz="18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перемож</a:t>
                      </a:r>
                      <a:endParaRPr lang="ru-RU" sz="18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ців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від</a:t>
                      </a:r>
                      <a:endParaRPr lang="ru-RU" sz="18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к-сті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учасників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складі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команди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міста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переможців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команди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міста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від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загальної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ru-RU" sz="18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к-сті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переможців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3898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181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1147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417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514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125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21</a:t>
            </a:r>
            <a:r>
              <a:rPr lang="uk-UA" dirty="0" smtClean="0"/>
              <a:t> предмет: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/>
          </a:bodyPr>
          <a:lstStyle/>
          <a:p>
            <a:pPr lvl="0"/>
            <a:r>
              <a:rPr lang="uk-UA" dirty="0" smtClean="0"/>
              <a:t>з </a:t>
            </a:r>
            <a:r>
              <a:rPr lang="uk-UA" b="1" dirty="0" smtClean="0"/>
              <a:t>7-</a:t>
            </a:r>
            <a:r>
              <a:rPr lang="uk-UA" dirty="0" smtClean="0"/>
              <a:t>го кл. – </a:t>
            </a:r>
            <a:r>
              <a:rPr lang="uk-UA" b="1" dirty="0" smtClean="0"/>
              <a:t>математика,</a:t>
            </a:r>
            <a:r>
              <a:rPr lang="uk-UA" dirty="0" smtClean="0"/>
              <a:t> хімія ; </a:t>
            </a:r>
            <a:endParaRPr lang="ru-RU" dirty="0" smtClean="0"/>
          </a:p>
          <a:p>
            <a:pPr lvl="0"/>
            <a:r>
              <a:rPr lang="uk-UA" dirty="0" smtClean="0"/>
              <a:t>з </a:t>
            </a:r>
            <a:r>
              <a:rPr lang="uk-UA" b="1" dirty="0" smtClean="0"/>
              <a:t>8</a:t>
            </a:r>
            <a:r>
              <a:rPr lang="uk-UA" dirty="0" smtClean="0"/>
              <a:t>-го кл.: українська мова та література, румунська мова та література, російська мова та література, фізика</a:t>
            </a:r>
            <a:r>
              <a:rPr lang="uk-UA" dirty="0" smtClean="0"/>
              <a:t>, зарубіжна </a:t>
            </a:r>
            <a:r>
              <a:rPr lang="uk-UA" dirty="0" smtClean="0"/>
              <a:t>література, </a:t>
            </a:r>
            <a:r>
              <a:rPr lang="uk-UA" b="1" dirty="0" smtClean="0"/>
              <a:t>біологія</a:t>
            </a:r>
            <a:r>
              <a:rPr lang="uk-UA" b="1" dirty="0" smtClean="0"/>
              <a:t>, </a:t>
            </a:r>
            <a:r>
              <a:rPr lang="uk-UA" dirty="0" smtClean="0"/>
              <a:t>історія, географія, </a:t>
            </a:r>
            <a:r>
              <a:rPr lang="uk-UA" b="1" dirty="0" smtClean="0"/>
              <a:t>інформатика</a:t>
            </a:r>
            <a:r>
              <a:rPr lang="uk-UA" dirty="0" smtClean="0"/>
              <a:t>;</a:t>
            </a:r>
            <a:endParaRPr lang="ru-RU" dirty="0" smtClean="0"/>
          </a:p>
          <a:p>
            <a:pPr lvl="0"/>
            <a:r>
              <a:rPr lang="uk-UA" dirty="0" smtClean="0"/>
              <a:t>з </a:t>
            </a:r>
            <a:r>
              <a:rPr lang="uk-UA" b="1" dirty="0" smtClean="0"/>
              <a:t>9</a:t>
            </a:r>
            <a:r>
              <a:rPr lang="uk-UA" dirty="0" smtClean="0"/>
              <a:t>-го кл. - </a:t>
            </a:r>
            <a:r>
              <a:rPr lang="uk-UA" b="1" dirty="0" smtClean="0"/>
              <a:t>інформаційні технології, </a:t>
            </a:r>
            <a:r>
              <a:rPr lang="uk-UA" dirty="0" smtClean="0"/>
              <a:t>англійська, німецька, французька мови, іврит, </a:t>
            </a:r>
            <a:r>
              <a:rPr lang="uk-UA" dirty="0" smtClean="0"/>
              <a:t>правознавство</a:t>
            </a:r>
            <a:r>
              <a:rPr lang="uk-UA" dirty="0" smtClean="0"/>
              <a:t>, </a:t>
            </a:r>
            <a:r>
              <a:rPr lang="uk-UA" dirty="0" smtClean="0"/>
              <a:t>економіка, трудове навчання </a:t>
            </a:r>
            <a:r>
              <a:rPr lang="uk-UA" dirty="0" smtClean="0"/>
              <a:t>;</a:t>
            </a:r>
            <a:endParaRPr lang="ru-RU" dirty="0" smtClean="0"/>
          </a:p>
          <a:p>
            <a:pPr lvl="0"/>
            <a:r>
              <a:rPr lang="uk-UA" dirty="0" smtClean="0"/>
              <a:t>з </a:t>
            </a:r>
            <a:r>
              <a:rPr lang="uk-UA" b="1" dirty="0" smtClean="0"/>
              <a:t>10</a:t>
            </a:r>
            <a:r>
              <a:rPr lang="uk-UA" dirty="0" smtClean="0"/>
              <a:t>-го кл. - екологія, астрономія.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Учасники</a:t>
            </a:r>
            <a:endParaRPr lang="ru-RU" b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uk-UA" sz="4800" b="1" dirty="0" smtClean="0"/>
              <a:t>Кількість учасників </a:t>
            </a:r>
            <a:r>
              <a:rPr lang="uk-UA" sz="4800" b="1" dirty="0" smtClean="0"/>
              <a:t>ІІІ </a:t>
            </a:r>
            <a:r>
              <a:rPr lang="uk-UA" sz="4800" b="1" dirty="0" smtClean="0"/>
              <a:t>етапу у складі міської команди</a:t>
            </a:r>
            <a:r>
              <a:rPr lang="uk-UA" sz="4800" b="1" dirty="0" smtClean="0"/>
              <a:t/>
            </a:r>
            <a:br>
              <a:rPr lang="uk-UA" sz="4800" b="1" dirty="0" smtClean="0"/>
            </a:br>
            <a:r>
              <a:rPr lang="uk-UA" sz="4800" b="1" dirty="0" smtClean="0"/>
              <a:t>(</a:t>
            </a:r>
            <a:r>
              <a:rPr lang="uk-UA" sz="4800" b="1" dirty="0" smtClean="0">
                <a:solidFill>
                  <a:schemeClr val="accent3">
                    <a:lumMod val="75000"/>
                  </a:schemeClr>
                </a:solidFill>
              </a:rPr>
              <a:t>за заявками</a:t>
            </a:r>
            <a:r>
              <a:rPr lang="uk-UA" sz="4800" b="1" dirty="0" smtClean="0"/>
              <a:t>)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 algn="ctr"/>
            <a:endParaRPr lang="uk-UA" sz="4400" b="1" dirty="0" smtClean="0"/>
          </a:p>
          <a:p>
            <a:pPr algn="ctr"/>
            <a:r>
              <a:rPr lang="uk-UA" sz="4400" b="1" dirty="0" smtClean="0"/>
              <a:t>2016/2017 </a:t>
            </a:r>
            <a:r>
              <a:rPr lang="uk-UA" sz="4400" b="1" dirty="0" err="1" smtClean="0"/>
              <a:t>н.р</a:t>
            </a:r>
            <a:r>
              <a:rPr lang="uk-UA" sz="4400" b="1" dirty="0" smtClean="0"/>
              <a:t>. – </a:t>
            </a:r>
            <a:r>
              <a:rPr lang="uk-UA" sz="4400" b="1" dirty="0" smtClean="0"/>
              <a:t>333(</a:t>
            </a:r>
            <a:r>
              <a:rPr lang="uk-UA" sz="4400" b="1" dirty="0" smtClean="0">
                <a:solidFill>
                  <a:schemeClr val="accent3">
                    <a:lumMod val="75000"/>
                  </a:schemeClr>
                </a:solidFill>
              </a:rPr>
              <a:t>352 </a:t>
            </a:r>
            <a:r>
              <a:rPr lang="uk-UA" sz="4400" b="1" dirty="0" smtClean="0"/>
              <a:t>)учні</a:t>
            </a:r>
            <a:endParaRPr lang="uk-UA" sz="4400" b="1" dirty="0" smtClean="0"/>
          </a:p>
          <a:p>
            <a:pPr algn="ctr"/>
            <a:endParaRPr lang="uk-UA" sz="4400" b="1" dirty="0" smtClean="0"/>
          </a:p>
          <a:p>
            <a:pPr algn="ctr"/>
            <a:r>
              <a:rPr lang="uk-UA" sz="4400" b="1" dirty="0" smtClean="0"/>
              <a:t>2017/2018 </a:t>
            </a:r>
            <a:r>
              <a:rPr lang="uk-UA" sz="4400" b="1" dirty="0" err="1" smtClean="0"/>
              <a:t>н.р</a:t>
            </a:r>
            <a:r>
              <a:rPr lang="uk-UA" sz="4400" b="1" dirty="0" smtClean="0"/>
              <a:t>. – </a:t>
            </a:r>
            <a:r>
              <a:rPr lang="uk-UA" sz="4400" b="1" dirty="0" smtClean="0"/>
              <a:t>556(</a:t>
            </a:r>
            <a:r>
              <a:rPr lang="uk-UA" sz="4400" b="1" dirty="0" smtClean="0">
                <a:solidFill>
                  <a:schemeClr val="accent3">
                    <a:lumMod val="75000"/>
                  </a:schemeClr>
                </a:solidFill>
              </a:rPr>
              <a:t>608</a:t>
            </a:r>
            <a:r>
              <a:rPr lang="uk-UA" sz="4400" b="1" dirty="0" smtClean="0"/>
              <a:t>) </a:t>
            </a:r>
            <a:r>
              <a:rPr lang="uk-UA" sz="4400" b="1" dirty="0" smtClean="0"/>
              <a:t>учнів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3" y="188652"/>
          <a:ext cx="8712968" cy="6408699"/>
        </p:xfrm>
        <a:graphic>
          <a:graphicData uri="http://schemas.openxmlformats.org/drawingml/2006/table">
            <a:tbl>
              <a:tblPr/>
              <a:tblGrid>
                <a:gridCol w="286188"/>
                <a:gridCol w="1477699"/>
                <a:gridCol w="284497"/>
                <a:gridCol w="284497"/>
                <a:gridCol w="285063"/>
                <a:gridCol w="284497"/>
                <a:gridCol w="285063"/>
                <a:gridCol w="284497"/>
                <a:gridCol w="285063"/>
                <a:gridCol w="284497"/>
                <a:gridCol w="285063"/>
                <a:gridCol w="284497"/>
                <a:gridCol w="285063"/>
                <a:gridCol w="284497"/>
                <a:gridCol w="285063"/>
                <a:gridCol w="284497"/>
                <a:gridCol w="285063"/>
                <a:gridCol w="284497"/>
                <a:gridCol w="285063"/>
                <a:gridCol w="284497"/>
                <a:gridCol w="285063"/>
                <a:gridCol w="284497"/>
                <a:gridCol w="285063"/>
                <a:gridCol w="410128"/>
                <a:gridCol w="558856"/>
              </a:tblGrid>
              <a:tr h="343807">
                <a:tc gridSpan="2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Командні результати ІІІ етапу ВУО з навчальних предметів у 2017/2018 </a:t>
                      </a:r>
                      <a:r>
                        <a:rPr lang="uk-UA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н.р</a:t>
                      </a:r>
                      <a:r>
                        <a:rPr lang="uk-UA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у порівнянні  з 2016/2017 </a:t>
                      </a:r>
                      <a:r>
                        <a:rPr lang="uk-UA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н.р</a:t>
                      </a:r>
                      <a:r>
                        <a:rPr lang="uk-UA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319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Предмет (</a:t>
                      </a: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кількість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переможців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)/район, </a:t>
                      </a: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місто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 ОТГ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укр.мова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та </a:t>
                      </a: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літ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історія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правознавство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англійська м.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німецька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мова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французька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румунська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м., л.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російська м., л.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мова іврит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зарубіжна літ.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фізика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астрономія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інформатика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інформац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техн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географія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економіка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хімія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біологія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екологія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трудове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навч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разом 2017/2018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разом 2016/2017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Вижницький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Герцаївський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Глибоцький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Заставнівський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Кельменецький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Кіцманський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Новоселицький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Путильський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Сокирянський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Сторожинецький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Хотинський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м.Новодністровськ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м.Чернівці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347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244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5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В.кучурівська ОТГ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Чудейська ОТГ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Сторожинецька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Вашківецька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ОТГ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Недобоївська ОТГ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Вашковецька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ОТГ</a:t>
                      </a:r>
                      <a:r>
                        <a:rPr lang="uk-UA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Сокирянська ОТГ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Красноїльська ОТГ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Усть-Путильська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Багатопрофільний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53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Всього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переможців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685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537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07" marR="424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Кількість переможців – 347 (50,7%)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Кількість учасників та призерів </a:t>
            </a:r>
            <a:br>
              <a:rPr lang="uk-UA" b="1" dirty="0" smtClean="0"/>
            </a:br>
            <a:r>
              <a:rPr lang="uk-UA" b="1" dirty="0" smtClean="0"/>
              <a:t>по роках 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ТОП </a:t>
            </a:r>
            <a:r>
              <a:rPr lang="en-US" b="1" dirty="0" smtClean="0"/>
              <a:t>5-</a:t>
            </a:r>
            <a:r>
              <a:rPr lang="uk-UA" b="1" dirty="0" err="1" smtClean="0"/>
              <a:t>ка</a:t>
            </a:r>
            <a:endParaRPr lang="ru-RU" b="1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half" idx="1"/>
          </p:nvPr>
        </p:nvGraphicFramePr>
        <p:xfrm>
          <a:off x="179512" y="1600200"/>
          <a:ext cx="4176464" cy="49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24428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633412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Результати ІІІ етапу </a:t>
            </a:r>
            <a:r>
              <a:rPr lang="uk-UA" sz="3100" b="1" dirty="0" smtClean="0"/>
              <a:t>(гуманітарний цикл)</a:t>
            </a:r>
            <a:endParaRPr lang="ru-RU" sz="31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908720"/>
          <a:ext cx="8640958" cy="6057929"/>
        </p:xfrm>
        <a:graphic>
          <a:graphicData uri="http://schemas.openxmlformats.org/drawingml/2006/table">
            <a:tbl>
              <a:tblPr/>
              <a:tblGrid>
                <a:gridCol w="432047"/>
                <a:gridCol w="2238142"/>
                <a:gridCol w="205508"/>
                <a:gridCol w="205508"/>
                <a:gridCol w="205508"/>
                <a:gridCol w="205508"/>
                <a:gridCol w="339852"/>
                <a:gridCol w="639640"/>
                <a:gridCol w="496839"/>
                <a:gridCol w="482653"/>
                <a:gridCol w="93411"/>
                <a:gridCol w="317605"/>
                <a:gridCol w="205508"/>
                <a:gridCol w="205508"/>
                <a:gridCol w="411016"/>
                <a:gridCol w="284828"/>
                <a:gridCol w="411016"/>
                <a:gridCol w="133779"/>
                <a:gridCol w="1127082"/>
              </a:tblGrid>
              <a:tr h="99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00" dirty="0">
                        <a:latin typeface="Calibri"/>
                        <a:ea typeface="Times New Roman"/>
                      </a:endParaRPr>
                    </a:p>
                  </a:txBody>
                  <a:tcPr marL="15966" marR="159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00">
                        <a:latin typeface="Calibri"/>
                        <a:ea typeface="Times New Roman"/>
                      </a:endParaRPr>
                    </a:p>
                  </a:txBody>
                  <a:tcPr marL="15966" marR="159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3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66" marR="1596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00">
                        <a:latin typeface="Calibri"/>
                        <a:ea typeface="Times New Roman"/>
                      </a:endParaRPr>
                    </a:p>
                  </a:txBody>
                  <a:tcPr marL="15966" marR="159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00">
                        <a:latin typeface="Calibri"/>
                        <a:ea typeface="Times New Roman"/>
                      </a:endParaRPr>
                    </a:p>
                  </a:txBody>
                  <a:tcPr marL="15966" marR="159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00">
                        <a:latin typeface="Calibri"/>
                        <a:ea typeface="Times New Roman"/>
                      </a:endParaRPr>
                    </a:p>
                  </a:txBody>
                  <a:tcPr marL="15966" marR="159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00">
                        <a:latin typeface="Calibri"/>
                        <a:ea typeface="Times New Roman"/>
                      </a:endParaRPr>
                    </a:p>
                  </a:txBody>
                  <a:tcPr marL="15966" marR="159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00">
                        <a:latin typeface="Calibri"/>
                        <a:ea typeface="Times New Roman"/>
                      </a:endParaRPr>
                    </a:p>
                  </a:txBody>
                  <a:tcPr marL="15966" marR="159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00">
                        <a:latin typeface="Calibri"/>
                        <a:ea typeface="Times New Roman"/>
                      </a:endParaRPr>
                    </a:p>
                  </a:txBody>
                  <a:tcPr marL="15966" marR="159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00">
                        <a:latin typeface="Calibri"/>
                        <a:ea typeface="Times New Roman"/>
                      </a:endParaRPr>
                    </a:p>
                  </a:txBody>
                  <a:tcPr marL="15966" marR="159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9728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0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ru-RU" sz="10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Предмети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кількість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учасників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Кількість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міських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учасників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кількість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переможців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IIІ </a:t>
                      </a: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етапу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Кількість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переможцівIIІ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етапу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у </a:t>
                      </a:r>
                      <a:r>
                        <a:rPr lang="ru-RU" sz="10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складі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команди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міста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за ступенями </a:t>
                      </a:r>
                      <a:r>
                        <a:rPr lang="ru-RU" sz="10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дипломі</a:t>
                      </a:r>
                      <a:r>
                        <a:rPr lang="ru-RU" sz="3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Кількість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переможців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IIІ </a:t>
                      </a:r>
                      <a:r>
                        <a:rPr lang="ru-RU" sz="10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етапу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 </a:t>
                      </a:r>
                      <a:r>
                        <a:rPr lang="ru-RU" sz="10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складі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</a:t>
                      </a:r>
                      <a:r>
                        <a:rPr lang="ru-RU" sz="10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команди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міста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</a:t>
                      </a:r>
                      <a:r>
                        <a:rPr lang="ru-RU" sz="14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перемож-ців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від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к-сті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учасни-ків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складі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команди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міста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переможців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команди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міста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від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загальної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к-сті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переможців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76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Російська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мова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Правознавство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Англійська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мова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33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Українська мова і л-ра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Французька м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33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Економіка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Мова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іврит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333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Зарубіжна л-ра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Історія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Німецька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мова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10 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24 </a:t>
                      </a:r>
                      <a:endParaRPr lang="ru-RU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</a:t>
                      </a:r>
                      <a:endParaRPr lang="ru-RU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86 </a:t>
                      </a:r>
                      <a:endParaRPr lang="ru-RU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66" marR="15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619</TotalTime>
  <Words>1957</Words>
  <Application>Microsoft Office PowerPoint</Application>
  <PresentationFormat>Экран (4:3)</PresentationFormat>
  <Paragraphs>1558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Підсумки ІІI етапу Всеукраїнських учнівських олімпіад у 2017/2018н.р.</vt:lpstr>
      <vt:lpstr>21 предмет:  </vt:lpstr>
      <vt:lpstr>Учасники</vt:lpstr>
      <vt:lpstr>Кількість учасників ІІІ етапу у складі міської команди (за заявками)</vt:lpstr>
      <vt:lpstr>Слайд 5</vt:lpstr>
      <vt:lpstr>Кількість переможців – 347 (50,7%)</vt:lpstr>
      <vt:lpstr>Кількість учасників та призерів  по роках </vt:lpstr>
      <vt:lpstr>ТОП 5-ка</vt:lpstr>
      <vt:lpstr>Результати ІІІ етапу (гуманітарний цикл)</vt:lpstr>
      <vt:lpstr>Результати ІІІ етапу(природничо-математичний цикл)</vt:lpstr>
      <vt:lpstr>Розподіл переможців ІІІ етапу відповідно до кількості предметів</vt:lpstr>
      <vt:lpstr>Розподіл призових місць серед закладів нового типу </vt:lpstr>
      <vt:lpstr>Розподіл переможців серед закладів І-ІІІ ст</vt:lpstr>
      <vt:lpstr>Слайд 14</vt:lpstr>
      <vt:lpstr>Слайд 15</vt:lpstr>
      <vt:lpstr>Результати ІІІ етапу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Підсумки ІІ етапу Всеукраїнських учнівських олімпіад у 2017/2018н.р.</dc:title>
  <cp:lastModifiedBy>User</cp:lastModifiedBy>
  <cp:revision>69</cp:revision>
  <dcterms:modified xsi:type="dcterms:W3CDTF">2018-03-28T07:12:11Z</dcterms:modified>
</cp:coreProperties>
</file>