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9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498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C414-796C-424A-A97F-F4C3D1A01FA9}" type="datetimeFigureOut">
              <a:rPr lang="ru-RU" smtClean="0"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F4A1A-B1E9-4E99-B47B-D0F5EC039B45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s.123rf.com/450wm/klavapuk/klavapuk1110/klavapuk111000010/11073546-%D0%A4%D0%BE%D0%BD-%D0%BD%D0%B0-%D1%82%D0%B5%D0%BC%D1%83-%D0%B1%D1%8B%D1%82%D0%BE%D0%B2%D0%B0%D1%8F-%D1%82%D0%B5%D1%85%D0%BD%D0%B8%D0%BA%D0%B0.jpg"/>
          <p:cNvPicPr>
            <a:picLocks noChangeAspect="1" noChangeArrowheads="1"/>
          </p:cNvPicPr>
          <p:nvPr/>
        </p:nvPicPr>
        <p:blipFill rotWithShape="1">
          <a:blip r:embed="rId2" cstate="print"/>
          <a:srcRect l="8571" t="9524" r="10001" b="72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915816" y="2420888"/>
            <a:ext cx="3600400" cy="259228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598" y="2414528"/>
            <a:ext cx="36916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Підсумкове засідання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міського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методичного об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єднання 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вчителів трудового навчання</a:t>
            </a:r>
          </a:p>
          <a:p>
            <a:pPr algn="ctr"/>
            <a:r>
              <a:rPr lang="uk-UA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07.08.2018 року</a:t>
            </a:r>
          </a:p>
          <a:p>
            <a:pPr algn="ctr"/>
            <a:r>
              <a:rPr lang="uk-UA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Чернівецька ЗОШ №1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фестиваль-конкурс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«Розквітай,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писанко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!»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7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фестиваль-конкурс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«Розквітай, </a:t>
            </a:r>
            <a:r>
              <a:rPr lang="uk-U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писанко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!»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7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340768"/>
            <a:ext cx="821608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6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4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6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6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виставки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8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2226" y="1340768"/>
            <a:ext cx="8239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Міська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виставка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декоративно-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ужиткового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«Знай і люби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край!» </a:t>
            </a:r>
            <a:r>
              <a:rPr lang="ru-RU" dirty="0"/>
              <a:t>- </a:t>
            </a:r>
            <a:r>
              <a:rPr lang="ru-RU" dirty="0" err="1"/>
              <a:t>прийняло</a:t>
            </a:r>
            <a:r>
              <a:rPr lang="ru-RU" dirty="0"/>
              <a:t> участь: 26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і 5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позашкілля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представили 752 </a:t>
            </a:r>
            <a:r>
              <a:rPr lang="ru-RU" dirty="0" err="1"/>
              <a:t>експонати</a:t>
            </a:r>
            <a:r>
              <a:rPr lang="ru-RU" dirty="0"/>
              <a:t> в 22 </a:t>
            </a:r>
            <a:r>
              <a:rPr lang="ru-RU" dirty="0" err="1"/>
              <a:t>видів</a:t>
            </a:r>
            <a:r>
              <a:rPr lang="ru-RU" dirty="0"/>
              <a:t> декоративно-</a:t>
            </a:r>
            <a:r>
              <a:rPr lang="ru-RU" dirty="0" err="1"/>
              <a:t>ужиткового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; </a:t>
            </a:r>
            <a:r>
              <a:rPr lang="ru-RU" dirty="0" err="1"/>
              <a:t>переможців</a:t>
            </a:r>
            <a:r>
              <a:rPr lang="ru-RU" dirty="0"/>
              <a:t>: 286 </a:t>
            </a:r>
            <a:r>
              <a:rPr lang="ru-RU" dirty="0" err="1"/>
              <a:t>учасників</a:t>
            </a:r>
            <a:r>
              <a:rPr lang="ru-RU" dirty="0"/>
              <a:t>.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обласного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/>
              <a:t> конкурсу: 36 (</a:t>
            </a:r>
            <a:r>
              <a:rPr lang="ru-RU" dirty="0" err="1"/>
              <a:t>переможців</a:t>
            </a:r>
            <a:r>
              <a:rPr lang="ru-RU" dirty="0"/>
              <a:t>: 5 –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, 31 – </a:t>
            </a:r>
            <a:r>
              <a:rPr lang="ru-RU" dirty="0" err="1"/>
              <a:t>заклади</a:t>
            </a:r>
            <a:r>
              <a:rPr lang="ru-RU" dirty="0"/>
              <a:t> </a:t>
            </a:r>
            <a:r>
              <a:rPr lang="ru-RU" dirty="0" err="1"/>
              <a:t>позашкілля</a:t>
            </a:r>
            <a:r>
              <a:rPr lang="ru-RU" dirty="0"/>
              <a:t>)</a:t>
            </a:r>
          </a:p>
        </p:txBody>
      </p:sp>
      <p:pic>
        <p:nvPicPr>
          <p:cNvPr id="10243" name="Picture 3" descr="D:\Інформаційне забезпечення\Виставки 27.03.2018\Новая папка\MyCollag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4095"/>
            <a:ext cx="8122417" cy="36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4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6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6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виставки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8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5967" y="1510776"/>
            <a:ext cx="8216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/>
              <a:t>     </a:t>
            </a:r>
            <a:r>
              <a:rPr lang="uk-UA" b="1" dirty="0" smtClean="0">
                <a:solidFill>
                  <a:srgbClr val="002060"/>
                </a:solidFill>
              </a:rPr>
              <a:t>Міська </a:t>
            </a:r>
            <a:r>
              <a:rPr lang="uk-UA" b="1" dirty="0">
                <a:solidFill>
                  <a:srgbClr val="002060"/>
                </a:solidFill>
              </a:rPr>
              <a:t>виставка </a:t>
            </a:r>
            <a:r>
              <a:rPr lang="uk-UA" b="1" i="1" dirty="0">
                <a:solidFill>
                  <a:srgbClr val="002060"/>
                </a:solidFill>
              </a:rPr>
              <a:t>науково-технічної творчості</a:t>
            </a:r>
            <a:r>
              <a:rPr lang="uk-UA" b="1" dirty="0">
                <a:solidFill>
                  <a:srgbClr val="002060"/>
                </a:solidFill>
              </a:rPr>
              <a:t> «Наш пошук і творчість – тобі, Україно!»</a:t>
            </a:r>
            <a:r>
              <a:rPr lang="uk-UA" dirty="0"/>
              <a:t> серед учнів шкіл та вихованців позашкільних навчальних закладів - прийняло участь: 24 навчальні заклади і 4 заклади </a:t>
            </a:r>
            <a:r>
              <a:rPr lang="uk-UA" dirty="0" err="1"/>
              <a:t>позашкілля</a:t>
            </a:r>
            <a:r>
              <a:rPr lang="uk-UA" dirty="0"/>
              <a:t>, які представили 189 експонати; переможців: 91 учасник. Учасників обласного етапу конкурсу: 10.</a:t>
            </a:r>
            <a:endParaRPr lang="ru-RU" dirty="0"/>
          </a:p>
        </p:txBody>
      </p:sp>
      <p:pic>
        <p:nvPicPr>
          <p:cNvPr id="11268" name="Picture 4" descr="D:\Інформаційне забезпечення\Виставки 27.03.2018\Новая папка\MyCollages (2)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66" y="2711105"/>
            <a:ext cx="8140489" cy="37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4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6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5536" y="312084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Професійний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розвиток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педагогів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:.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участь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педагогів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семінарах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тренінгах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конференціях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, проектах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621">
            <a:off x="746517" y="1450154"/>
            <a:ext cx="2915369" cy="423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Ð¡ÐÐ Ð¢ÐÐ¤IÐÐÐ¢_0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01107"/>
            <a:ext cx="2871647" cy="39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D:\Загрузки\сертифік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54" y="4338389"/>
            <a:ext cx="3733552" cy="21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Загрузки\Свідоцтво проекту vseosvita.ua №IY262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574">
            <a:off x="5869067" y="1400937"/>
            <a:ext cx="2496691" cy="35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881590" y="1256567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Підвищення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якості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кадрового складу за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наслідками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атестації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84830"/>
              </p:ext>
            </p:extLst>
          </p:nvPr>
        </p:nvGraphicFramePr>
        <p:xfrm>
          <a:off x="497326" y="1412777"/>
          <a:ext cx="8149347" cy="5112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2069562"/>
                <a:gridCol w="1844591"/>
                <a:gridCol w="4235194"/>
              </a:tblGrid>
              <a:tr h="394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Кузнєцов Сергій Юхимович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Вчитель трудового навчання, ліцей №4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відповідає раніше присвоєному педагогічному званню «старший учитель»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8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Палійчук</a:t>
                      </a:r>
                      <a:r>
                        <a:rPr lang="uk-UA" sz="1200" dirty="0">
                          <a:effectLst/>
                        </a:rPr>
                        <a:t> Мирон Дмитрович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ВСЛІ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відповідає раніше присвоєній кваліфікаційній категорії «спеціаліст вищої категорії» та педагогічному званню «учитель-методист»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9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Дорош Поліна </a:t>
                      </a:r>
                      <a:r>
                        <a:rPr lang="uk-UA" sz="1200" dirty="0" err="1">
                          <a:effectLst/>
                        </a:rPr>
                        <a:t>Адольфівна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ЗОШ №3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присвоїти кваліфікаційну категорію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«спеціаліст вищої категорії»,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присвоїти педагогічне звання «старший учитель»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8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Чагоряну</a:t>
                      </a:r>
                      <a:r>
                        <a:rPr lang="uk-UA" sz="1200" dirty="0">
                          <a:effectLst/>
                        </a:rPr>
                        <a:t> Христина Василівна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технологій, ЗОШ №10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присвоїти кваліфікаційну категорію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«спеціаліст вищої категорії»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9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Сергійчук</a:t>
                      </a:r>
                      <a:r>
                        <a:rPr lang="uk-UA" sz="1200" dirty="0">
                          <a:effectLst/>
                        </a:rPr>
                        <a:t> Світлана Іванівна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обслуговуючої праці, НВК «Лідер»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присвоїти кваліфікаційну категорію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«спеціаліст вищої категорії», 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присвоїти педагогічне звання «старший учитель»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92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Білоус Сергій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Вікторович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ЗОШ №16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відповідає раніше присвоєній кваліфікаційній категорії «спеціаліст вищої категорії», 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присвоїти  педагогічне звання  «учитель-методист»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8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Стоян Тетяна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Сергіївна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ЗОШ №22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відповідає раніше присвоєній кваліфікаційній категорії «спеціаліст вищої категорії» та педагогічному званню    «учитель-методист»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8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Порожнюк</a:t>
                      </a:r>
                      <a:r>
                        <a:rPr lang="uk-UA" sz="1200" dirty="0">
                          <a:effectLst/>
                        </a:rPr>
                        <a:t> Леонід Петрович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Вчитель трудового навчання, ЗОШ №27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відповідає раніше присвоєній кваліфікаційній категорії «спеціаліст вищої категорії» та педагогічному званню «учитель-методист»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  <a:tr h="588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Пішта</a:t>
                      </a:r>
                      <a:r>
                        <a:rPr lang="uk-UA" sz="1200" dirty="0">
                          <a:effectLst/>
                        </a:rPr>
                        <a:t> Юрій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Іржієвич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Вчитель трудового навчання, ЗОШ №27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відповідає раніше присвоєній кваліфікаційній категорії «спеціаліст вищої категорії» та педагогічному званню «старший учитель»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72008" y="-13692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" name="Picture 14" descr="Картинки по запросу literatu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4" y="5037409"/>
            <a:ext cx="1487935" cy="14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907705" y="355561"/>
            <a:ext cx="506935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effectLst/>
                <a:latin typeface="Calibri"/>
                <a:ea typeface="Calibri"/>
                <a:cs typeface="Times New Roman"/>
              </a:rPr>
              <a:t>Структура методичної роботи з учителями трудового навчання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2062162" y="974680"/>
            <a:ext cx="4914900" cy="2895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Секційні засідання методичного об’єднання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86" name="Line 13"/>
          <p:cNvCxnSpPr>
            <a:cxnSpLocks noChangeShapeType="1"/>
          </p:cNvCxnSpPr>
          <p:nvPr/>
        </p:nvCxnSpPr>
        <p:spPr bwMode="auto">
          <a:xfrm>
            <a:off x="4456747" y="645115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Line 13"/>
          <p:cNvCxnSpPr>
            <a:cxnSpLocks noChangeShapeType="1"/>
          </p:cNvCxnSpPr>
          <p:nvPr/>
        </p:nvCxnSpPr>
        <p:spPr bwMode="auto">
          <a:xfrm>
            <a:off x="4466272" y="1264240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Rectangle 4"/>
          <p:cNvSpPr>
            <a:spLocks noChangeArrowheads="1"/>
          </p:cNvSpPr>
          <p:nvPr/>
        </p:nvSpPr>
        <p:spPr bwMode="auto">
          <a:xfrm rot="10800000">
            <a:off x="971600" y="3021507"/>
            <a:ext cx="7200800" cy="76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Творча група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effectLst/>
                <a:latin typeface="Calibri"/>
                <a:ea typeface="Calibri"/>
                <a:cs typeface="Times New Roman"/>
              </a:rPr>
              <a:t>«Об’єкти проектної діяльності для учнів 9 класу»,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effectLst/>
                <a:latin typeface="Calibri"/>
                <a:ea typeface="Calibri"/>
                <a:cs typeface="Times New Roman"/>
              </a:rPr>
              <a:t>вчитель-методист, керівник – Палій Ю.В.- Чернівецька ЗОШ №2</a:t>
            </a:r>
            <a:r>
              <a:rPr lang="uk-UA" sz="14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9" name="Rectangle 9"/>
          <p:cNvSpPr>
            <a:spLocks noChangeArrowheads="1"/>
          </p:cNvSpPr>
          <p:nvPr/>
        </p:nvSpPr>
        <p:spPr bwMode="auto">
          <a:xfrm>
            <a:off x="971600" y="1539195"/>
            <a:ext cx="7200800" cy="285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Семінар-практикум на базі ЗОШ  №</a:t>
            </a:r>
            <a:r>
              <a:rPr lang="uk-UA" sz="1400" b="1" i="1" dirty="0" smtClean="0">
                <a:effectLst/>
                <a:latin typeface="Calibri"/>
                <a:ea typeface="Calibri"/>
                <a:cs typeface="Times New Roman"/>
              </a:rPr>
              <a:t>16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>,  </a:t>
            </a:r>
            <a:r>
              <a:rPr lang="uk-UA" sz="1400" b="1" i="1" dirty="0" smtClean="0">
                <a:effectLst/>
                <a:latin typeface="Calibri"/>
                <a:ea typeface="Calibri"/>
                <a:cs typeface="Times New Roman"/>
              </a:rPr>
              <a:t>Майстер-клас </a:t>
            </a: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на базі ЗОШ №</a:t>
            </a:r>
            <a:r>
              <a:rPr lang="uk-UA" sz="1400" b="1" i="1" dirty="0" smtClean="0">
                <a:effectLst/>
                <a:latin typeface="Calibri"/>
                <a:ea typeface="Calibri"/>
                <a:cs typeface="Times New Roman"/>
              </a:rPr>
              <a:t>3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Rectangle 10"/>
          <p:cNvSpPr>
            <a:spLocks noChangeArrowheads="1"/>
          </p:cNvSpPr>
          <p:nvPr/>
        </p:nvSpPr>
        <p:spPr bwMode="auto">
          <a:xfrm>
            <a:off x="971600" y="2111965"/>
            <a:ext cx="7200800" cy="5956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Консультативний пункт для молодих вчителів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effectLst/>
                <a:latin typeface="Calibri"/>
                <a:ea typeface="Calibri"/>
                <a:cs typeface="Times New Roman"/>
              </a:rPr>
              <a:t> «Професійне зростання молодого </a:t>
            </a:r>
            <a:r>
              <a:rPr lang="uk-UA" sz="1400" dirty="0" smtClean="0">
                <a:effectLst/>
                <a:latin typeface="Calibri"/>
                <a:ea typeface="Calibri"/>
                <a:cs typeface="Times New Roman"/>
              </a:rPr>
              <a:t>вчителя»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uk-UA" sz="1400" dirty="0" err="1" smtClean="0">
                <a:effectLst/>
                <a:latin typeface="Calibri"/>
                <a:ea typeface="Calibri"/>
                <a:cs typeface="Times New Roman"/>
              </a:rPr>
              <a:t>Палійчук</a:t>
            </a:r>
            <a:r>
              <a:rPr lang="uk-UA" sz="1400" dirty="0" smtClean="0">
                <a:effectLst/>
                <a:latin typeface="Calibri"/>
                <a:ea typeface="Calibri"/>
                <a:cs typeface="Times New Roman"/>
              </a:rPr>
              <a:t> М.Д. – учитель-методист (ВСЛІ)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1" name="Rectangle 15"/>
          <p:cNvSpPr>
            <a:spLocks noChangeArrowheads="1"/>
          </p:cNvSpPr>
          <p:nvPr/>
        </p:nvSpPr>
        <p:spPr bwMode="auto">
          <a:xfrm>
            <a:off x="2014219" y="5215275"/>
            <a:ext cx="4914900" cy="29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>
                <a:effectLst/>
                <a:latin typeface="Calibri"/>
                <a:ea typeface="Calibri"/>
                <a:cs typeface="Times New Roman"/>
              </a:rPr>
              <a:t>Щорічна олімпіада з технічної праці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2042541" y="5831795"/>
            <a:ext cx="4914900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i="1">
                <a:effectLst/>
                <a:latin typeface="Calibri"/>
                <a:ea typeface="Calibri"/>
                <a:cs typeface="Times New Roman"/>
              </a:rPr>
              <a:t>Участь у обласних та Всеукраїнських конкурсах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1400" b="1" i="1">
                <a:effectLst/>
                <a:latin typeface="Calibri"/>
                <a:ea typeface="Calibri"/>
                <a:cs typeface="Times New Roman"/>
              </a:rPr>
              <a:t>з технічної творчості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3" name="Rectangle 18"/>
          <p:cNvSpPr>
            <a:spLocks noChangeArrowheads="1"/>
          </p:cNvSpPr>
          <p:nvPr/>
        </p:nvSpPr>
        <p:spPr bwMode="auto">
          <a:xfrm>
            <a:off x="2062162" y="4668530"/>
            <a:ext cx="4914900" cy="276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>
                <a:effectLst/>
                <a:latin typeface="Calibri"/>
                <a:ea typeface="Calibri"/>
                <a:cs typeface="Times New Roman"/>
              </a:rPr>
              <a:t>Творчі звіти вчителів, що атестуються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4" name="Text Box 20"/>
          <p:cNvSpPr txBox="1">
            <a:spLocks noChangeArrowheads="1"/>
          </p:cNvSpPr>
          <p:nvPr/>
        </p:nvSpPr>
        <p:spPr bwMode="auto">
          <a:xfrm>
            <a:off x="2049901" y="4070995"/>
            <a:ext cx="4914900" cy="314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60960"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i="1" dirty="0">
                <a:effectLst/>
                <a:latin typeface="Calibri"/>
                <a:ea typeface="Calibri"/>
                <a:cs typeface="Times New Roman"/>
              </a:rPr>
              <a:t>Опорна школа з технічної праці   - ЗНЗ №</a:t>
            </a:r>
            <a:r>
              <a:rPr lang="uk-UA" sz="1400" b="1" i="1" dirty="0" smtClean="0">
                <a:effectLst/>
                <a:latin typeface="Calibri"/>
                <a:ea typeface="Calibri"/>
                <a:cs typeface="Times New Roman"/>
              </a:rPr>
              <a:t>16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95" name="Line 13"/>
          <p:cNvCxnSpPr>
            <a:cxnSpLocks noChangeShapeType="1"/>
          </p:cNvCxnSpPr>
          <p:nvPr/>
        </p:nvCxnSpPr>
        <p:spPr bwMode="auto">
          <a:xfrm>
            <a:off x="4471669" y="1828755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Line 13"/>
          <p:cNvCxnSpPr>
            <a:cxnSpLocks noChangeShapeType="1"/>
          </p:cNvCxnSpPr>
          <p:nvPr/>
        </p:nvCxnSpPr>
        <p:spPr bwMode="auto">
          <a:xfrm>
            <a:off x="4485322" y="2707664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Line 13"/>
          <p:cNvCxnSpPr>
            <a:cxnSpLocks noChangeShapeType="1"/>
          </p:cNvCxnSpPr>
          <p:nvPr/>
        </p:nvCxnSpPr>
        <p:spPr bwMode="auto">
          <a:xfrm>
            <a:off x="4499991" y="3787785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Line 13"/>
          <p:cNvCxnSpPr>
            <a:cxnSpLocks noChangeShapeType="1"/>
          </p:cNvCxnSpPr>
          <p:nvPr/>
        </p:nvCxnSpPr>
        <p:spPr bwMode="auto">
          <a:xfrm>
            <a:off x="4485322" y="4385320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Line 13"/>
          <p:cNvCxnSpPr>
            <a:cxnSpLocks noChangeShapeType="1"/>
          </p:cNvCxnSpPr>
          <p:nvPr/>
        </p:nvCxnSpPr>
        <p:spPr bwMode="auto">
          <a:xfrm>
            <a:off x="4480740" y="4944755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Line 13"/>
          <p:cNvCxnSpPr>
            <a:cxnSpLocks noChangeShapeType="1"/>
          </p:cNvCxnSpPr>
          <p:nvPr/>
        </p:nvCxnSpPr>
        <p:spPr bwMode="auto">
          <a:xfrm>
            <a:off x="4480740" y="5523240"/>
            <a:ext cx="0" cy="2832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937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7"/>
          <p:cNvGrpSpPr/>
          <p:nvPr/>
        </p:nvGrpSpPr>
        <p:grpSpPr>
          <a:xfrm>
            <a:off x="0" y="13692"/>
            <a:ext cx="9144000" cy="6885384"/>
            <a:chOff x="0" y="0"/>
            <a:chExt cx="9144000" cy="6885384"/>
          </a:xfrm>
        </p:grpSpPr>
        <p:grpSp>
          <p:nvGrpSpPr>
            <p:cNvPr id="14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16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26" name="Пряма сполучна лінія 10"/>
          <p:cNvCxnSpPr/>
          <p:nvPr/>
        </p:nvCxnSpPr>
        <p:spPr>
          <a:xfrm>
            <a:off x="508465" y="840780"/>
            <a:ext cx="7951967" cy="9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5536" y="31208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•	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По кожному виду: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63096"/>
              </p:ext>
            </p:extLst>
          </p:nvPr>
        </p:nvGraphicFramePr>
        <p:xfrm>
          <a:off x="508465" y="1196752"/>
          <a:ext cx="8095982" cy="3962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415"/>
                <a:gridCol w="2262684"/>
                <a:gridCol w="2849883"/>
              </a:tblGrid>
              <a:tr h="60414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600" dirty="0">
                          <a:effectLst/>
                        </a:rPr>
                        <a:t>Що проведено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600" dirty="0">
                          <a:effectLst/>
                        </a:rPr>
                        <a:t>Яка кількість педагогів охоплена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600" dirty="0">
                          <a:effectLst/>
                        </a:rPr>
                        <a:t>Результати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</a:tr>
              <a:tr h="11557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Засідання творчої групи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Опрацьовано положення про проведення міських виставки-конкурсу ДУМ, НТТ учнівської молоді, фестивалю-конкурсу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«Розквітай, </a:t>
                      </a:r>
                      <a:r>
                        <a:rPr lang="uk-UA" sz="1050" noProof="0" dirty="0" err="1">
                          <a:effectLst/>
                        </a:rPr>
                        <a:t>писанко</a:t>
                      </a:r>
                      <a:r>
                        <a:rPr lang="uk-UA" sz="1050" dirty="0">
                          <a:effectLst/>
                        </a:rPr>
                        <a:t>!»; сформовано рекомендації щодо форм творчих проектів в 9-х класах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</a:tr>
              <a:tr h="11557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Майстер-клас 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учителя </a:t>
                      </a:r>
                      <a:r>
                        <a:rPr lang="uk-UA" sz="1100" dirty="0">
                          <a:effectLst/>
                        </a:rPr>
                        <a:t>трудового навчання Чернівецької загальноосвітньої школи І-ІІІ ступенів №3 Дорош Поліни </a:t>
                      </a:r>
                      <a:r>
                        <a:rPr lang="uk-UA" sz="1100" dirty="0" err="1">
                          <a:effectLst/>
                        </a:rPr>
                        <a:t>Адольфіївни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Ознайомлено з історією виникнення технік </a:t>
                      </a:r>
                      <a:r>
                        <a:rPr lang="uk-UA" sz="1050" noProof="0" dirty="0" err="1">
                          <a:effectLst/>
                        </a:rPr>
                        <a:t>бісероплетіння</a:t>
                      </a:r>
                      <a:r>
                        <a:rPr lang="uk-UA" sz="1050" dirty="0">
                          <a:effectLst/>
                        </a:rPr>
                        <a:t>, властивостями бісеру, його використанням та різновидами; запропоновано виготовити браслети в техніках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крученого та плоского джгутів.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</a:tr>
              <a:tr h="4971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 міська віртуальна науково-практична конференція «Талант та елітарність»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1 сертифікат особливого зразка</a:t>
                      </a:r>
                      <a:endParaRPr lang="ru-RU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1 сертифікат звичайного зразка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</a:tr>
              <a:tr h="4279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Регіональна (не)конференція Міні-EdCamp </a:t>
                      </a:r>
                      <a:r>
                        <a:rPr lang="uk-UA" sz="1100" dirty="0" err="1">
                          <a:effectLst/>
                        </a:rPr>
                        <a:t>Chernivtsi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1050" dirty="0">
                          <a:effectLst/>
                        </a:rPr>
                        <a:t>сертифікати учасників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64" marR="24564" marT="0" marB="0" anchor="ctr"/>
                </a:tc>
              </a:tr>
            </a:tbl>
          </a:graphicData>
        </a:graphic>
      </p:graphicFrame>
      <p:pic>
        <p:nvPicPr>
          <p:cNvPr id="32" name="Picture 14" descr="Картинки по запросу literatu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4" y="5037409"/>
            <a:ext cx="1487935" cy="148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олімпіада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1412776"/>
            <a:ext cx="76305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/>
              <a:t>ІІІ етап Всеукраїнської учнівської олімпіади з трудового навчання:</a:t>
            </a:r>
            <a:endParaRPr lang="ru-RU" dirty="0"/>
          </a:p>
          <a:p>
            <a:pPr algn="just"/>
            <a:r>
              <a:rPr lang="uk-UA" b="1" dirty="0" smtClean="0"/>
              <a:t>   технічні </a:t>
            </a:r>
            <a:r>
              <a:rPr lang="uk-UA" b="1" dirty="0"/>
              <a:t>види праці</a:t>
            </a:r>
            <a:r>
              <a:rPr lang="uk-UA" dirty="0"/>
              <a:t> – прийняло участь: 6 учасників з 6 навчальних</a:t>
            </a:r>
            <a:endParaRPr lang="ru-RU" dirty="0"/>
          </a:p>
          <a:p>
            <a:pPr algn="just"/>
            <a:r>
              <a:rPr lang="uk-UA" dirty="0"/>
              <a:t>закладів; переможців: 5 учасників (ВСЛІ, ЗОШ №38, </a:t>
            </a:r>
            <a:r>
              <a:rPr lang="uk-UA" dirty="0" err="1"/>
              <a:t>ЗОШ</a:t>
            </a:r>
            <a:r>
              <a:rPr lang="uk-UA" dirty="0"/>
              <a:t> №16, </a:t>
            </a:r>
            <a:r>
              <a:rPr lang="uk-UA" dirty="0" err="1"/>
              <a:t>ЗОШ</a:t>
            </a:r>
            <a:r>
              <a:rPr lang="uk-UA" dirty="0"/>
              <a:t> №1, </a:t>
            </a:r>
            <a:r>
              <a:rPr lang="uk-UA" dirty="0" err="1"/>
              <a:t>ЗОШ</a:t>
            </a:r>
            <a:r>
              <a:rPr lang="uk-UA" dirty="0"/>
              <a:t> №31)</a:t>
            </a:r>
            <a:endParaRPr lang="ru-RU" dirty="0"/>
          </a:p>
          <a:p>
            <a:pPr algn="just"/>
            <a:r>
              <a:rPr lang="uk-UA" b="1" dirty="0" smtClean="0"/>
              <a:t>   обслуговуючі </a:t>
            </a:r>
            <a:r>
              <a:rPr lang="uk-UA" b="1" dirty="0"/>
              <a:t>види праці</a:t>
            </a:r>
            <a:r>
              <a:rPr lang="uk-UA" dirty="0"/>
              <a:t> -  прийняло участь: 10 учасниць з 6 навчальних закладів; переможців: 4 учасниці (ліцей №4, ЗОШ №22)</a:t>
            </a:r>
            <a:endParaRPr lang="ru-RU" dirty="0"/>
          </a:p>
        </p:txBody>
      </p:sp>
      <p:sp>
        <p:nvSpPr>
          <p:cNvPr id="20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812"/>
            <a:ext cx="4370507" cy="290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85" y="3127812"/>
            <a:ext cx="3812571" cy="2536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32" y="5037857"/>
            <a:ext cx="14874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827584" y="1282304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Результативність участі школярів міста у ІІІ етапі Всеукраїнської олімпіади з трудового навчання  у 2017/2018 </a:t>
            </a:r>
            <a:r>
              <a:rPr lang="uk-UA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н.р</a:t>
            </a: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algn="ctr"/>
            <a:endParaRPr lang="uk-UA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(технічні види праці)</a:t>
            </a:r>
          </a:p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Учасників  - 6, призерів - 5</a:t>
            </a:r>
            <a:endParaRPr lang="uk-U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pic>
        <p:nvPicPr>
          <p:cNvPr id="27" name="Picture 14" descr="Картинки по запросу literatu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5308915"/>
            <a:ext cx="1216429" cy="12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01961"/>
              </p:ext>
            </p:extLst>
          </p:nvPr>
        </p:nvGraphicFramePr>
        <p:xfrm>
          <a:off x="395537" y="2133281"/>
          <a:ext cx="8352926" cy="305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379"/>
                <a:gridCol w="1201196"/>
                <a:gridCol w="1200425"/>
                <a:gridCol w="545928"/>
                <a:gridCol w="472778"/>
                <a:gridCol w="472778"/>
                <a:gridCol w="472778"/>
                <a:gridCol w="1091855"/>
                <a:gridCol w="877796"/>
                <a:gridCol w="654497"/>
                <a:gridCol w="982516"/>
              </a:tblGrid>
              <a:tr h="48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 з/п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Прізвище, ім’я учасника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Навчальний заклад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Клас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видом діяльності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Загальна сума балів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Місце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Керівник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6171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Бойчук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Олександр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err="1">
                          <a:effectLst/>
                        </a:rPr>
                        <a:t>Порожнюк</a:t>
                      </a:r>
                      <a:r>
                        <a:rPr lang="uk-UA" sz="1000" b="1" i="1" dirty="0">
                          <a:effectLst/>
                        </a:rPr>
                        <a:t> Л.П.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61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Філатов </a:t>
                      </a:r>
                      <a:endParaRPr lang="uk-UA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Максим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</a:rPr>
                        <a:t>Білоус </a:t>
                      </a:r>
                      <a:endParaRPr lang="ru-RU" sz="1100" b="1" i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</a:rPr>
                        <a:t>С.В.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1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3.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Козьменко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Денис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</a:rPr>
                        <a:t>Палій </a:t>
                      </a:r>
                      <a:endParaRPr lang="ru-RU" sz="1100" b="1" i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</a:rPr>
                        <a:t>Ю.В.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1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Ганек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Микола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err="1">
                          <a:effectLst/>
                        </a:rPr>
                        <a:t>Дєдов</a:t>
                      </a:r>
                      <a:r>
                        <a:rPr lang="uk-UA" sz="1000" b="1" i="1" dirty="0">
                          <a:effectLst/>
                        </a:rPr>
                        <a:t> </a:t>
                      </a:r>
                      <a:endParaRPr lang="uk-UA" sz="10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smtClean="0">
                          <a:effectLst/>
                        </a:rPr>
                        <a:t>В.С</a:t>
                      </a:r>
                      <a:r>
                        <a:rPr lang="uk-UA" sz="1000" b="1" i="1" dirty="0">
                          <a:effectLst/>
                        </a:rPr>
                        <a:t>.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17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r>
                        <a:rPr lang="uk-UA" sz="1400" dirty="0" smtClean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Курилов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Даниїл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ВСЛІ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err="1">
                          <a:effectLst/>
                        </a:rPr>
                        <a:t>Палійчук</a:t>
                      </a:r>
                      <a:r>
                        <a:rPr lang="uk-UA" sz="1000" b="1" i="1" dirty="0">
                          <a:effectLst/>
                        </a:rPr>
                        <a:t> </a:t>
                      </a:r>
                      <a:endParaRPr lang="uk-UA" sz="10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smtClean="0">
                          <a:effectLst/>
                        </a:rPr>
                        <a:t>М.Д</a:t>
                      </a:r>
                      <a:r>
                        <a:rPr lang="uk-UA" sz="1000" b="1" i="1" dirty="0">
                          <a:effectLst/>
                        </a:rPr>
                        <a:t>.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39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400" dirty="0" smtClean="0">
                          <a:effectLst/>
                        </a:rPr>
                        <a:t>6.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Хоцкий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uk-UA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Артур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>
                          <a:effectLst/>
                        </a:rPr>
                        <a:t>Ляшенко </a:t>
                      </a:r>
                      <a:endParaRPr lang="uk-UA" sz="1000" b="1" i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i="1" dirty="0" smtClean="0">
                          <a:effectLst/>
                        </a:rPr>
                        <a:t>Р.М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827584" y="1282304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Результативність участі школярів міста у ІІІ етапі Всеукраїнської олімпіади з трудового навчання  у 2017/2018 </a:t>
            </a:r>
            <a:r>
              <a:rPr lang="uk-UA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н.р</a:t>
            </a:r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algn="ctr"/>
            <a:endParaRPr lang="uk-UA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(обслуговуючі види праці)</a:t>
            </a:r>
          </a:p>
          <a:p>
            <a:pPr algn="ctr"/>
            <a:r>
              <a:rPr lang="uk-U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Учасників  - 7, призерів - 4</a:t>
            </a:r>
            <a:endParaRPr lang="uk-UA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64788"/>
              </p:ext>
            </p:extLst>
          </p:nvPr>
        </p:nvGraphicFramePr>
        <p:xfrm>
          <a:off x="395538" y="2112577"/>
          <a:ext cx="8352924" cy="3447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947"/>
                <a:gridCol w="1092626"/>
                <a:gridCol w="1200425"/>
                <a:gridCol w="545928"/>
                <a:gridCol w="472778"/>
                <a:gridCol w="472778"/>
                <a:gridCol w="472778"/>
                <a:gridCol w="1091855"/>
                <a:gridCol w="877796"/>
                <a:gridCol w="654497"/>
                <a:gridCol w="982516"/>
              </a:tblGrid>
              <a:tr h="498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 з/п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Прізвище, ім’я учасника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Навчальний заклад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Клас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балів за видом діяльності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Загальна сума балів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Рейтинг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Місце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Керівник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effectLst/>
                        </a:rPr>
                        <a:t>Вороніна Марія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Ліцей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Коцур Т.О.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Сморжанюк</a:t>
                      </a:r>
                      <a:r>
                        <a:rPr lang="uk-UA" sz="1100" b="1" dirty="0">
                          <a:effectLst/>
                        </a:rPr>
                        <a:t> Анастасія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Гімназія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</a:rPr>
                        <a:t>Марчук Л.У.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Максимюк</a:t>
                      </a:r>
                      <a:r>
                        <a:rPr lang="uk-UA" sz="1100" b="1" dirty="0">
                          <a:effectLst/>
                        </a:rPr>
                        <a:t> Михайло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ЗОШ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err="1">
                          <a:effectLst/>
                        </a:rPr>
                        <a:t>Доманська</a:t>
                      </a:r>
                      <a:r>
                        <a:rPr lang="uk-UA" sz="1000" b="1" dirty="0">
                          <a:effectLst/>
                        </a:rPr>
                        <a:t> Ф.Ф.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Ракоча</a:t>
                      </a:r>
                      <a:r>
                        <a:rPr lang="uk-UA" sz="1100" b="1" dirty="0">
                          <a:effectLst/>
                        </a:rPr>
                        <a:t> Анастасія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Ліцей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Коцур </a:t>
                      </a:r>
                      <a:endParaRPr lang="uk-UA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Т.О</a:t>
                      </a:r>
                      <a:r>
                        <a:rPr lang="uk-UA" sz="10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Олесик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uk-UA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Анжела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СЗОШ №22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Стоян </a:t>
                      </a:r>
                      <a:endParaRPr lang="uk-UA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Т.С</a:t>
                      </a:r>
                      <a:r>
                        <a:rPr lang="uk-UA" sz="10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Сичікова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uk-UA" sz="11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effectLst/>
                        </a:rPr>
                        <a:t>Анна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Ліцей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</a:rPr>
                        <a:t>Коцур </a:t>
                      </a:r>
                      <a:endParaRPr lang="uk-UA" sz="1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Т.О</a:t>
                      </a:r>
                      <a:r>
                        <a:rPr lang="uk-UA" sz="1000" b="1" dirty="0">
                          <a:effectLst/>
                        </a:rPr>
                        <a:t>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>
                          <a:effectLst/>
                        </a:rPr>
                        <a:t>Тимофійчук</a:t>
                      </a:r>
                      <a:r>
                        <a:rPr lang="uk-UA" sz="1100" b="1" dirty="0">
                          <a:effectLst/>
                        </a:rPr>
                        <a:t>  </a:t>
                      </a:r>
                      <a:r>
                        <a:rPr lang="uk-UA" sz="1100" b="1" dirty="0" err="1">
                          <a:effectLst/>
                        </a:rPr>
                        <a:t>Каріна</a:t>
                      </a:r>
                      <a:r>
                        <a:rPr lang="uk-UA" sz="1100" b="1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СЗОШ №6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err="1" smtClean="0">
                          <a:effectLst/>
                        </a:rPr>
                        <a:t>Негрич</a:t>
                      </a:r>
                      <a:r>
                        <a:rPr lang="uk-UA" sz="1000" b="1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effectLst/>
                        </a:rPr>
                        <a:t>Н.І.</a:t>
                      </a:r>
                      <a:r>
                        <a:rPr lang="uk-UA" sz="10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1" name="Picture 14" descr="Картинки по запросу literatur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5308915"/>
            <a:ext cx="1216429" cy="12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36004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конкурси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8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44" y="4833212"/>
            <a:ext cx="1688262" cy="16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83568" y="151241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/>
              <a:t>     Міський </a:t>
            </a:r>
            <a:r>
              <a:rPr lang="uk-UA" dirty="0"/>
              <a:t>етап обласного конкурсу </a:t>
            </a:r>
            <a:r>
              <a:rPr lang="uk-UA" b="1" i="1" dirty="0"/>
              <a:t>розпису традиційної писанки</a:t>
            </a:r>
            <a:r>
              <a:rPr lang="uk-UA" dirty="0"/>
              <a:t>: прийняло участь: 31 учасник з 12 навчальних закладів і 1 закладу </a:t>
            </a:r>
            <a:r>
              <a:rPr lang="uk-UA" dirty="0" err="1"/>
              <a:t>позашкілля</a:t>
            </a:r>
            <a:r>
              <a:rPr lang="uk-UA" dirty="0"/>
              <a:t>; переможців: 18 учасників. Учасників обласного етапу конкурсу: 1 (ЗОШ №2).</a:t>
            </a:r>
            <a:endParaRPr lang="ru-RU" dirty="0"/>
          </a:p>
        </p:txBody>
      </p:sp>
      <p:pic>
        <p:nvPicPr>
          <p:cNvPr id="6148" name="Picture 4" descr="D:\Інформаційне забезпечення\Виставки 27.03.2018\Новая папка\MyColl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7" y="2708920"/>
            <a:ext cx="488319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Інформаційне забезпечення\Розквітай, писанко! область\20180412_090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14" y="2714283"/>
            <a:ext cx="3323887" cy="221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7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grpSp>
          <p:nvGrpSpPr>
            <p:cNvPr id="3" name="Групувати 4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sp>
            <p:nvSpPr>
              <p:cNvPr id="5" name="Прямокутник 3"/>
              <p:cNvSpPr/>
              <p:nvPr/>
            </p:nvSpPr>
            <p:spPr>
              <a:xfrm>
                <a:off x="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кутник 6"/>
              <p:cNvSpPr/>
              <p:nvPr/>
            </p:nvSpPr>
            <p:spPr>
              <a:xfrm>
                <a:off x="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кутник 9"/>
              <p:cNvSpPr/>
              <p:nvPr/>
            </p:nvSpPr>
            <p:spPr>
              <a:xfrm>
                <a:off x="2520280" y="1728192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кутник 11"/>
              <p:cNvSpPr/>
              <p:nvPr/>
            </p:nvSpPr>
            <p:spPr>
              <a:xfrm>
                <a:off x="2520280" y="5184576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кутник 12"/>
              <p:cNvSpPr/>
              <p:nvPr/>
            </p:nvSpPr>
            <p:spPr>
              <a:xfrm>
                <a:off x="5040560" y="0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кутник 14"/>
              <p:cNvSpPr/>
              <p:nvPr/>
            </p:nvSpPr>
            <p:spPr>
              <a:xfrm>
                <a:off x="5040560" y="3456384"/>
                <a:ext cx="2483768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кутник 17"/>
              <p:cNvSpPr/>
              <p:nvPr/>
            </p:nvSpPr>
            <p:spPr>
              <a:xfrm>
                <a:off x="7560840" y="1728192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кутник 19"/>
              <p:cNvSpPr/>
              <p:nvPr/>
            </p:nvSpPr>
            <p:spPr>
              <a:xfrm>
                <a:off x="7560840" y="5184576"/>
                <a:ext cx="1583160" cy="170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кутник 5"/>
            <p:cNvSpPr/>
            <p:nvPr/>
          </p:nvSpPr>
          <p:spPr>
            <a:xfrm>
              <a:off x="395536" y="332656"/>
              <a:ext cx="8352928" cy="61926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Округлений прямокутник 20"/>
          <p:cNvSpPr/>
          <p:nvPr/>
        </p:nvSpPr>
        <p:spPr>
          <a:xfrm>
            <a:off x="971600" y="94541"/>
            <a:ext cx="7200800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Підсумкове засідання методичного об</a:t>
            </a:r>
            <a:r>
              <a:rPr lang="en-US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’</a:t>
            </a:r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єднання вчителів трудового навчання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Округлений прямокутник 21"/>
          <p:cNvSpPr/>
          <p:nvPr/>
        </p:nvSpPr>
        <p:spPr>
          <a:xfrm>
            <a:off x="1331640" y="6525344"/>
            <a:ext cx="6624736" cy="23811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Чернівці – 2018 рік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15" name="Пряма сполучна лінія 10"/>
          <p:cNvCxnSpPr/>
          <p:nvPr/>
        </p:nvCxnSpPr>
        <p:spPr>
          <a:xfrm>
            <a:off x="789273" y="872530"/>
            <a:ext cx="7524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3120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Підсумки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роботи  з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обдарованими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учнями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 marL="571500" indent="-571500" algn="ctr">
              <a:buFont typeface="Arial" pitchFamily="34" charset="0"/>
              <a:buChar char="•"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Lucida Sans Unicode" pitchFamily="34" charset="0"/>
              </a:rPr>
              <a:t>конкурси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17" name="AutoShape 2" descr="http://oblosvita.com/uploads/posts/2018-01/1515579076_dsc_17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2226" y="1340768"/>
            <a:ext cx="82397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 smtClean="0"/>
              <a:t>     Міський </a:t>
            </a:r>
            <a:r>
              <a:rPr lang="uk-UA" dirty="0"/>
              <a:t>етап обласного фестивалю-конкурсу </a:t>
            </a:r>
            <a:r>
              <a:rPr lang="uk-UA" b="1" i="1" dirty="0"/>
              <a:t>«Розквітай, </a:t>
            </a:r>
            <a:r>
              <a:rPr lang="uk-UA" b="1" i="1" dirty="0" err="1"/>
              <a:t>писанко</a:t>
            </a:r>
            <a:r>
              <a:rPr lang="uk-UA" b="1" i="1" dirty="0"/>
              <a:t>!»</a:t>
            </a:r>
            <a:r>
              <a:rPr lang="uk-UA" dirty="0"/>
              <a:t> в номінації: </a:t>
            </a:r>
            <a:r>
              <a:rPr lang="uk-UA" b="1" i="1" dirty="0"/>
              <a:t>«Писанкове дерево»</a:t>
            </a:r>
            <a:r>
              <a:rPr lang="uk-UA" dirty="0"/>
              <a:t> - прийняло участь: 26 учасників з 22 навчальних закладів і 4 закладів </a:t>
            </a:r>
            <a:r>
              <a:rPr lang="uk-UA" dirty="0" err="1"/>
              <a:t>позашкілля</a:t>
            </a:r>
            <a:r>
              <a:rPr lang="uk-UA" dirty="0"/>
              <a:t>; переможців: 25 учасників. Учасників обласного етапу конкурсу: 4 (2 – навчальних заклади: ЗОШ №37, 40; 2 – заклади </a:t>
            </a:r>
            <a:r>
              <a:rPr lang="uk-UA" dirty="0" err="1"/>
              <a:t>позашкілля</a:t>
            </a:r>
            <a:r>
              <a:rPr lang="uk-UA" dirty="0"/>
              <a:t>: БТДЮ, МЦНТТУМ ). Переможець – ЗОШ №40: диплом ІІ ступеня;</a:t>
            </a:r>
            <a:endParaRPr lang="ru-RU" dirty="0"/>
          </a:p>
          <a:p>
            <a:pPr algn="just"/>
            <a:r>
              <a:rPr lang="uk-UA" dirty="0"/>
              <a:t>в номінації: </a:t>
            </a:r>
            <a:r>
              <a:rPr lang="uk-UA" b="1" i="1" dirty="0"/>
              <a:t>«Вишиваний рушник»</a:t>
            </a:r>
            <a:r>
              <a:rPr lang="uk-UA" dirty="0"/>
              <a:t> - прийняло участь: 26 учасників з 22 навчальних закладів і 4 закладів </a:t>
            </a:r>
            <a:r>
              <a:rPr lang="uk-UA" dirty="0" err="1"/>
              <a:t>позашкілля</a:t>
            </a:r>
            <a:r>
              <a:rPr lang="uk-UA" dirty="0"/>
              <a:t>; переможців: 21 учасник. Учасників обласного етапу конкурсу: 2 (2 – навчальних заклади: ЗОШ №3, 40). Переможець – </a:t>
            </a:r>
            <a:r>
              <a:rPr lang="uk-UA" dirty="0" err="1"/>
              <a:t>Чолан</a:t>
            </a:r>
            <a:r>
              <a:rPr lang="uk-UA" dirty="0"/>
              <a:t> Анастасія, учениця 9 класу Чернівецької ЗОШ №3: диплом ІІІ ступеня;</a:t>
            </a:r>
            <a:endParaRPr lang="ru-RU" dirty="0"/>
          </a:p>
        </p:txBody>
      </p:sp>
      <p:pic>
        <p:nvPicPr>
          <p:cNvPr id="7170" name="Picture 2" descr="D:\Інформаційне забезпечення\Розквітай, писанко! область\20180412_111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1" y="3894440"/>
            <a:ext cx="3789734" cy="252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Інформаційне забезпечення\Розквітай, писанко! область\20180412_141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3906557"/>
            <a:ext cx="3335027" cy="2501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1337</Words>
  <Application>Microsoft Office PowerPoint</Application>
  <PresentationFormat>Екран (4:3)</PresentationFormat>
  <Paragraphs>312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ЗОШ №16</cp:lastModifiedBy>
  <cp:revision>29</cp:revision>
  <dcterms:created xsi:type="dcterms:W3CDTF">2015-12-30T09:52:58Z</dcterms:created>
  <dcterms:modified xsi:type="dcterms:W3CDTF">2018-06-07T05:06:15Z</dcterms:modified>
</cp:coreProperties>
</file>