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0" r:id="rId2"/>
    <p:sldId id="273" r:id="rId3"/>
    <p:sldId id="269" r:id="rId4"/>
    <p:sldId id="303" r:id="rId5"/>
    <p:sldId id="302" r:id="rId6"/>
    <p:sldId id="259" r:id="rId7"/>
    <p:sldId id="293" r:id="rId8"/>
    <p:sldId id="294" r:id="rId9"/>
    <p:sldId id="295" r:id="rId10"/>
    <p:sldId id="296" r:id="rId11"/>
    <p:sldId id="257" r:id="rId12"/>
    <p:sldId id="258" r:id="rId13"/>
    <p:sldId id="271" r:id="rId14"/>
    <p:sldId id="262" r:id="rId15"/>
    <p:sldId id="290" r:id="rId16"/>
    <p:sldId id="291" r:id="rId17"/>
    <p:sldId id="292" r:id="rId18"/>
    <p:sldId id="265" r:id="rId19"/>
    <p:sldId id="286" r:id="rId20"/>
    <p:sldId id="287" r:id="rId21"/>
    <p:sldId id="288" r:id="rId22"/>
    <p:sldId id="289" r:id="rId23"/>
    <p:sldId id="266" r:id="rId24"/>
    <p:sldId id="281" r:id="rId25"/>
    <p:sldId id="282" r:id="rId26"/>
    <p:sldId id="283" r:id="rId27"/>
    <p:sldId id="284" r:id="rId28"/>
    <p:sldId id="285" r:id="rId29"/>
    <p:sldId id="267" r:id="rId30"/>
    <p:sldId id="280" r:id="rId31"/>
    <p:sldId id="276" r:id="rId32"/>
    <p:sldId id="277" r:id="rId33"/>
    <p:sldId id="278" r:id="rId34"/>
    <p:sldId id="279" r:id="rId35"/>
    <p:sldId id="261" r:id="rId36"/>
    <p:sldId id="297" r:id="rId37"/>
    <p:sldId id="298" r:id="rId38"/>
    <p:sldId id="299" r:id="rId39"/>
    <p:sldId id="300" r:id="rId40"/>
    <p:sldId id="272" r:id="rId41"/>
    <p:sldId id="301" r:id="rId42"/>
    <p:sldId id="27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38" autoAdjust="0"/>
  </p:normalViewPr>
  <p:slideViewPr>
    <p:cSldViewPr>
      <p:cViewPr>
        <p:scale>
          <a:sx n="73" d="100"/>
          <a:sy n="73" d="100"/>
        </p:scale>
        <p:origin x="-12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A07D8-E795-4A04-9EE2-3DB4415DC562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B6768-EDE0-44C9-B834-7BCCDFF01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43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C414-796C-424A-A97F-F4C3D1A01FA9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4A1A-B1E9-4E99-B47B-D0F5EC039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C414-796C-424A-A97F-F4C3D1A01FA9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4A1A-B1E9-4E99-B47B-D0F5EC039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C414-796C-424A-A97F-F4C3D1A01FA9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4A1A-B1E9-4E99-B47B-D0F5EC039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C414-796C-424A-A97F-F4C3D1A01FA9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4A1A-B1E9-4E99-B47B-D0F5EC039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C414-796C-424A-A97F-F4C3D1A01FA9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4A1A-B1E9-4E99-B47B-D0F5EC039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C414-796C-424A-A97F-F4C3D1A01FA9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4A1A-B1E9-4E99-B47B-D0F5EC039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C414-796C-424A-A97F-F4C3D1A01FA9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4A1A-B1E9-4E99-B47B-D0F5EC039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C414-796C-424A-A97F-F4C3D1A01FA9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4A1A-B1E9-4E99-B47B-D0F5EC039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C414-796C-424A-A97F-F4C3D1A01FA9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4A1A-B1E9-4E99-B47B-D0F5EC039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C414-796C-424A-A97F-F4C3D1A01FA9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4A1A-B1E9-4E99-B47B-D0F5EC039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6C414-796C-424A-A97F-F4C3D1A01FA9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F4A1A-B1E9-4E99-B47B-D0F5EC039B4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6C414-796C-424A-A97F-F4C3D1A01FA9}" type="datetimeFigureOut">
              <a:rPr lang="ru-RU" smtClean="0"/>
              <a:t>03.01.2019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F4A1A-B1E9-4E99-B47B-D0F5EC039B4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rudpalcv.at.ua/" TargetMode="Externa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facebook.com/group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технічна прац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 bwMode="auto">
          <a:xfrm>
            <a:off x="0" y="0"/>
            <a:ext cx="9165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4077072"/>
            <a:ext cx="8064896" cy="2554545"/>
          </a:xfrm>
          <a:prstGeom prst="rect">
            <a:avLst/>
          </a:prstGeom>
          <a:solidFill>
            <a:schemeClr val="accent6">
              <a:lumMod val="20000"/>
              <a:lumOff val="80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Методичне об’єднання 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вчителів трудового навчання 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ЗНЗ міста</a:t>
            </a:r>
          </a:p>
          <a:p>
            <a:pPr algn="ctr"/>
            <a:r>
              <a:rPr lang="uk-UA" sz="3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 </a:t>
            </a:r>
            <a:endParaRPr lang="uk-UA" sz="3200" b="1" dirty="0" smtClean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м. Чернівці, 04.01.2019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61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11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технічна праця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 bwMode="auto">
          <a:xfrm>
            <a:off x="-34368" y="0"/>
            <a:ext cx="9165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73893" y="3974"/>
            <a:ext cx="754931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ЗВІТ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 проведення І-ІІ етапів Всеукраїнської учнівської олімпіади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 трудового навчання (технічна праця)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у 201</a:t>
            </a:r>
            <a:r>
              <a:rPr lang="uk-UA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/201</a:t>
            </a:r>
            <a:r>
              <a:rPr lang="uk-UA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навчальному році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582341"/>
            <a:ext cx="885698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У І етапі олімпіади взяли участь:</a:t>
            </a:r>
          </a:p>
          <a:p>
            <a:r>
              <a:rPr lang="uk-UA" sz="2400" b="1" dirty="0" smtClean="0">
                <a:solidFill>
                  <a:srgbClr val="C00000"/>
                </a:solidFill>
              </a:rPr>
              <a:t>•</a:t>
            </a:r>
            <a:r>
              <a:rPr lang="uk-UA" b="1" dirty="0" smtClean="0"/>
              <a:t>	</a:t>
            </a:r>
            <a:r>
              <a:rPr lang="uk-UA" sz="2400" b="1" i="1" dirty="0" smtClean="0">
                <a:solidFill>
                  <a:srgbClr val="C00000"/>
                </a:solidFill>
              </a:rPr>
              <a:t>технічні види праці - </a:t>
            </a:r>
            <a:r>
              <a:rPr lang="ru-RU" sz="2400" b="1" i="1" dirty="0">
                <a:solidFill>
                  <a:srgbClr val="C00000"/>
                </a:solidFill>
              </a:rPr>
              <a:t>638 (</a:t>
            </a:r>
            <a:r>
              <a:rPr lang="ru-RU" sz="2400" b="1" i="1" dirty="0" err="1">
                <a:solidFill>
                  <a:srgbClr val="C00000"/>
                </a:solidFill>
              </a:rPr>
              <a:t>шістсот</a:t>
            </a:r>
            <a:r>
              <a:rPr lang="ru-RU" sz="2400" b="1" i="1" dirty="0"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</a:rPr>
              <a:t>тридцять</a:t>
            </a:r>
            <a:r>
              <a:rPr lang="ru-RU" sz="2400" b="1" i="1" dirty="0"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</a:rPr>
              <a:t>вісім</a:t>
            </a:r>
            <a:r>
              <a:rPr lang="ru-RU" sz="2400" b="1" i="1" dirty="0">
                <a:solidFill>
                  <a:srgbClr val="C00000"/>
                </a:solidFill>
              </a:rPr>
              <a:t>) </a:t>
            </a:r>
            <a:r>
              <a:rPr lang="ru-RU" sz="2400" b="1" i="1" dirty="0" err="1">
                <a:solidFill>
                  <a:srgbClr val="C00000"/>
                </a:solidFill>
              </a:rPr>
              <a:t>школярів</a:t>
            </a:r>
            <a:r>
              <a:rPr lang="ru-RU" sz="2400" b="1" i="1" dirty="0">
                <a:solidFill>
                  <a:srgbClr val="C00000"/>
                </a:solidFill>
              </a:rPr>
              <a:t>.</a:t>
            </a:r>
            <a:endParaRPr lang="uk-UA" sz="2400" b="1" i="1" dirty="0" smtClean="0">
              <a:solidFill>
                <a:srgbClr val="C00000"/>
              </a:solidFill>
            </a:endParaRPr>
          </a:p>
          <a:p>
            <a:r>
              <a:rPr lang="uk-UA" sz="2400" b="1" i="1" dirty="0" smtClean="0">
                <a:solidFill>
                  <a:srgbClr val="C00000"/>
                </a:solidFill>
              </a:rPr>
              <a:t>•	обслуговуючі види праці - </a:t>
            </a:r>
            <a:r>
              <a:rPr lang="ru-RU" sz="2400" b="1" i="1" dirty="0">
                <a:solidFill>
                  <a:srgbClr val="C00000"/>
                </a:solidFill>
              </a:rPr>
              <a:t>629 (</a:t>
            </a:r>
            <a:r>
              <a:rPr lang="ru-RU" sz="2400" b="1" i="1" dirty="0" err="1">
                <a:solidFill>
                  <a:srgbClr val="C00000"/>
                </a:solidFill>
              </a:rPr>
              <a:t>шістсот</a:t>
            </a:r>
            <a:r>
              <a:rPr lang="ru-RU" sz="2400" b="1" i="1" dirty="0"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</a:rPr>
              <a:t>двадцять</a:t>
            </a:r>
            <a:r>
              <a:rPr lang="ru-RU" sz="2400" b="1" i="1" dirty="0"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</a:rPr>
              <a:t>дев’ять</a:t>
            </a:r>
            <a:r>
              <a:rPr lang="ru-RU" sz="2400" b="1" i="1" dirty="0">
                <a:solidFill>
                  <a:srgbClr val="C00000"/>
                </a:solidFill>
              </a:rPr>
              <a:t>) </a:t>
            </a:r>
            <a:r>
              <a:rPr lang="ru-RU" sz="2400" b="1" i="1" dirty="0" err="1">
                <a:solidFill>
                  <a:srgbClr val="C00000"/>
                </a:solidFill>
              </a:rPr>
              <a:t>школярів</a:t>
            </a:r>
            <a:endParaRPr lang="uk-UA" sz="2400" b="1" i="1" dirty="0" smtClean="0">
              <a:solidFill>
                <a:srgbClr val="C00000"/>
              </a:solidFill>
            </a:endParaRPr>
          </a:p>
          <a:p>
            <a:r>
              <a:rPr lang="uk-UA" sz="2800" b="1" dirty="0" smtClean="0"/>
              <a:t>У ІІ етапі олімпіади взяли участь:</a:t>
            </a:r>
          </a:p>
          <a:p>
            <a:r>
              <a:rPr lang="uk-UA" sz="2400" b="1" dirty="0" smtClean="0">
                <a:solidFill>
                  <a:srgbClr val="C00000"/>
                </a:solidFill>
              </a:rPr>
              <a:t>•	</a:t>
            </a:r>
            <a:r>
              <a:rPr lang="ru-RU" sz="2400" b="1" i="1" dirty="0">
                <a:solidFill>
                  <a:srgbClr val="C00000"/>
                </a:solidFill>
              </a:rPr>
              <a:t>51 (</a:t>
            </a:r>
            <a:r>
              <a:rPr lang="ru-RU" sz="2400" b="1" i="1" dirty="0" err="1">
                <a:solidFill>
                  <a:srgbClr val="C00000"/>
                </a:solidFill>
              </a:rPr>
              <a:t>п’ятдесять</a:t>
            </a:r>
            <a:r>
              <a:rPr lang="ru-RU" sz="2400" b="1" i="1" dirty="0">
                <a:solidFill>
                  <a:srgbClr val="C00000"/>
                </a:solidFill>
              </a:rPr>
              <a:t> один) школяр (</a:t>
            </a:r>
            <a:r>
              <a:rPr lang="ru-RU" sz="2400" b="1" i="1" dirty="0" err="1">
                <a:solidFill>
                  <a:srgbClr val="C00000"/>
                </a:solidFill>
              </a:rPr>
              <a:t>звіт</a:t>
            </a:r>
            <a:r>
              <a:rPr lang="ru-RU" sz="2400" b="1" i="1" dirty="0"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</a:rPr>
              <a:t>додається</a:t>
            </a:r>
            <a:r>
              <a:rPr lang="ru-RU" sz="2400" b="1" i="1" dirty="0">
                <a:solidFill>
                  <a:srgbClr val="C00000"/>
                </a:solidFill>
              </a:rPr>
              <a:t>), з них 0 (нуль) є </a:t>
            </a:r>
            <a:r>
              <a:rPr lang="ru-RU" sz="2400" b="1" i="1" dirty="0" err="1">
                <a:solidFill>
                  <a:srgbClr val="C00000"/>
                </a:solidFill>
              </a:rPr>
              <a:t>учнями</a:t>
            </a:r>
            <a:r>
              <a:rPr lang="ru-RU" sz="2400" b="1" i="1" dirty="0">
                <a:solidFill>
                  <a:srgbClr val="C00000"/>
                </a:solidFill>
              </a:rPr>
              <a:t> ЗПТО, не </a:t>
            </a:r>
            <a:r>
              <a:rPr lang="ru-RU" sz="2400" b="1" i="1" dirty="0" err="1">
                <a:solidFill>
                  <a:srgbClr val="C00000"/>
                </a:solidFill>
              </a:rPr>
              <a:t>приймали</a:t>
            </a:r>
            <a:r>
              <a:rPr lang="ru-RU" sz="2400" b="1" i="1" dirty="0">
                <a:solidFill>
                  <a:srgbClr val="C00000"/>
                </a:solidFill>
              </a:rPr>
              <a:t> участь в </a:t>
            </a:r>
            <a:r>
              <a:rPr lang="ru-RU" sz="2400" b="1" i="1" dirty="0" err="1">
                <a:solidFill>
                  <a:srgbClr val="C00000"/>
                </a:solidFill>
              </a:rPr>
              <a:t>олімпіаді</a:t>
            </a:r>
            <a:r>
              <a:rPr lang="ru-RU" sz="2400" b="1" i="1" dirty="0"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</a:rPr>
              <a:t>учні</a:t>
            </a:r>
            <a:r>
              <a:rPr lang="ru-RU" sz="2400" b="1" i="1" dirty="0">
                <a:solidFill>
                  <a:srgbClr val="C00000"/>
                </a:solidFill>
              </a:rPr>
              <a:t>  18 (</a:t>
            </a:r>
            <a:r>
              <a:rPr lang="ru-RU" sz="2400" b="1" i="1" dirty="0" err="1">
                <a:solidFill>
                  <a:srgbClr val="C00000"/>
                </a:solidFill>
              </a:rPr>
              <a:t>вісімнадцяти</a:t>
            </a:r>
            <a:r>
              <a:rPr lang="ru-RU" sz="2400" b="1" i="1" dirty="0">
                <a:solidFill>
                  <a:srgbClr val="C00000"/>
                </a:solidFill>
              </a:rPr>
              <a:t>) ЗЗСО</a:t>
            </a:r>
            <a:r>
              <a:rPr lang="uk-UA" sz="2400" b="1" i="1" dirty="0" smtClean="0">
                <a:solidFill>
                  <a:srgbClr val="C00000"/>
                </a:solidFill>
              </a:rPr>
              <a:t>- технічні види праці;</a:t>
            </a:r>
          </a:p>
          <a:p>
            <a:r>
              <a:rPr lang="uk-UA" sz="2400" b="1" i="1" dirty="0" smtClean="0">
                <a:solidFill>
                  <a:srgbClr val="C00000"/>
                </a:solidFill>
              </a:rPr>
              <a:t>•	</a:t>
            </a:r>
            <a:r>
              <a:rPr lang="ru-RU" sz="2400" b="1" i="1" dirty="0">
                <a:solidFill>
                  <a:srgbClr val="C00000"/>
                </a:solidFill>
              </a:rPr>
              <a:t>50 (</a:t>
            </a:r>
            <a:r>
              <a:rPr lang="ru-RU" sz="2400" b="1" i="1" dirty="0" err="1">
                <a:solidFill>
                  <a:srgbClr val="C00000"/>
                </a:solidFill>
              </a:rPr>
              <a:t>п’ятдесять</a:t>
            </a:r>
            <a:r>
              <a:rPr lang="ru-RU" sz="2400" b="1" i="1" dirty="0">
                <a:solidFill>
                  <a:srgbClr val="C00000"/>
                </a:solidFill>
              </a:rPr>
              <a:t>) </a:t>
            </a:r>
            <a:r>
              <a:rPr lang="ru-RU" sz="2400" b="1" i="1" dirty="0" err="1">
                <a:solidFill>
                  <a:srgbClr val="C00000"/>
                </a:solidFill>
              </a:rPr>
              <a:t>школярів</a:t>
            </a:r>
            <a:r>
              <a:rPr lang="ru-RU" sz="2400" b="1" i="1" dirty="0">
                <a:solidFill>
                  <a:srgbClr val="C00000"/>
                </a:solidFill>
              </a:rPr>
              <a:t> (</a:t>
            </a:r>
            <a:r>
              <a:rPr lang="ru-RU" sz="2400" b="1" i="1" dirty="0" err="1">
                <a:solidFill>
                  <a:srgbClr val="C00000"/>
                </a:solidFill>
              </a:rPr>
              <a:t>звіт</a:t>
            </a:r>
            <a:r>
              <a:rPr lang="ru-RU" sz="2400" b="1" i="1" dirty="0"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</a:rPr>
              <a:t>додається</a:t>
            </a:r>
            <a:r>
              <a:rPr lang="ru-RU" sz="2400" b="1" i="1" dirty="0">
                <a:solidFill>
                  <a:srgbClr val="C00000"/>
                </a:solidFill>
              </a:rPr>
              <a:t>), з них 0 (нуль) є </a:t>
            </a:r>
            <a:r>
              <a:rPr lang="ru-RU" sz="2400" b="1" i="1" dirty="0" err="1">
                <a:solidFill>
                  <a:srgbClr val="C00000"/>
                </a:solidFill>
              </a:rPr>
              <a:t>учнями</a:t>
            </a:r>
            <a:r>
              <a:rPr lang="ru-RU" sz="2400" b="1" i="1" dirty="0">
                <a:solidFill>
                  <a:srgbClr val="C00000"/>
                </a:solidFill>
              </a:rPr>
              <a:t> ЗПТО, не </a:t>
            </a:r>
            <a:r>
              <a:rPr lang="ru-RU" sz="2400" b="1" i="1" dirty="0" err="1">
                <a:solidFill>
                  <a:srgbClr val="C00000"/>
                </a:solidFill>
              </a:rPr>
              <a:t>приймали</a:t>
            </a:r>
            <a:r>
              <a:rPr lang="ru-RU" sz="2400" b="1" i="1" dirty="0">
                <a:solidFill>
                  <a:srgbClr val="C00000"/>
                </a:solidFill>
              </a:rPr>
              <a:t> участь в </a:t>
            </a:r>
            <a:r>
              <a:rPr lang="ru-RU" sz="2400" b="1" i="1" dirty="0" err="1">
                <a:solidFill>
                  <a:srgbClr val="C00000"/>
                </a:solidFill>
              </a:rPr>
              <a:t>олімпіаді</a:t>
            </a:r>
            <a:r>
              <a:rPr lang="ru-RU" sz="2400" b="1" i="1" dirty="0"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</a:rPr>
              <a:t>учні</a:t>
            </a:r>
            <a:r>
              <a:rPr lang="ru-RU" sz="2400" b="1" i="1" dirty="0">
                <a:solidFill>
                  <a:srgbClr val="C00000"/>
                </a:solidFill>
              </a:rPr>
              <a:t>  15 (</a:t>
            </a:r>
            <a:r>
              <a:rPr lang="ru-RU" sz="2400" b="1" i="1" dirty="0" err="1">
                <a:solidFill>
                  <a:srgbClr val="C00000"/>
                </a:solidFill>
              </a:rPr>
              <a:t>п’ятнадцять</a:t>
            </a:r>
            <a:r>
              <a:rPr lang="ru-RU" sz="2400" b="1" i="1" dirty="0">
                <a:solidFill>
                  <a:srgbClr val="C00000"/>
                </a:solidFill>
              </a:rPr>
              <a:t>) </a:t>
            </a:r>
            <a:r>
              <a:rPr lang="ru-RU" sz="2400" b="1" i="1" dirty="0" smtClean="0">
                <a:solidFill>
                  <a:srgbClr val="C00000"/>
                </a:solidFill>
              </a:rPr>
              <a:t>ЗЗСО </a:t>
            </a:r>
            <a:r>
              <a:rPr lang="uk-UA" sz="2400" b="1" i="1" dirty="0" smtClean="0">
                <a:solidFill>
                  <a:srgbClr val="C00000"/>
                </a:solidFill>
              </a:rPr>
              <a:t>– обслуговуючі види </a:t>
            </a:r>
            <a:r>
              <a:rPr lang="uk-UA" sz="2400" b="1" i="1" dirty="0">
                <a:solidFill>
                  <a:srgbClr val="C00000"/>
                </a:solidFill>
              </a:rPr>
              <a:t>праці</a:t>
            </a:r>
            <a:r>
              <a:rPr lang="ru-RU" sz="2400" b="1" i="1" dirty="0" smtClean="0">
                <a:solidFill>
                  <a:srgbClr val="C00000"/>
                </a:solidFill>
              </a:rPr>
              <a:t> </a:t>
            </a:r>
            <a:endParaRPr lang="uk-UA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технічна праця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 bwMode="auto">
          <a:xfrm>
            <a:off x="17160" y="0"/>
            <a:ext cx="9165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2494" y="-24482"/>
            <a:ext cx="606852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Якісні показники становлять: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(технічні види праці)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4" y="1196752"/>
            <a:ext cx="8864600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технічна праця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 bwMode="auto">
          <a:xfrm>
            <a:off x="17160" y="0"/>
            <a:ext cx="9165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2494" y="0"/>
            <a:ext cx="606852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Якісні показники становлять: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(обслуговуючі види праці)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576821"/>
              </p:ext>
            </p:extLst>
          </p:nvPr>
        </p:nvGraphicFramePr>
        <p:xfrm>
          <a:off x="179512" y="1088496"/>
          <a:ext cx="8784976" cy="562477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54425"/>
                <a:gridCol w="763825"/>
                <a:gridCol w="911450"/>
                <a:gridCol w="599065"/>
                <a:gridCol w="654425"/>
                <a:gridCol w="751303"/>
                <a:gridCol w="751303"/>
                <a:gridCol w="653765"/>
                <a:gridCol w="711761"/>
                <a:gridCol w="711761"/>
                <a:gridCol w="512073"/>
                <a:gridCol w="555569"/>
                <a:gridCol w="554251"/>
              </a:tblGrid>
              <a:tr h="1692623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</a:rPr>
                        <a:t>Кількість навчальних закладів, учні яких брали участь в олімпіаді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Класи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vert="vert270" anchor="ctr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</a:rPr>
                        <a:t>Кількість учасників олімпіад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</a:rPr>
                        <a:t>Кількість переможців ІІ етапу за ступенями дипломів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426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</a:rPr>
                        <a:t>Місь-ких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</a:rPr>
                        <a:t>Сільсь-ких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err="1" smtClean="0">
                          <a:effectLst/>
                        </a:rPr>
                        <a:t>Спеціа-лізова-них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І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</a:rPr>
                        <a:t>ІІ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</a:rPr>
                        <a:t>І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</a:rPr>
                        <a:t>ІІ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</a:rPr>
                        <a:t>ІІІ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</a:tr>
              <a:tr h="12056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err="1" smtClean="0">
                          <a:effectLst/>
                        </a:rPr>
                        <a:t>Місь-ких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</a:rPr>
                        <a:t>Сіль-ських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err="1" smtClean="0">
                          <a:effectLst/>
                        </a:rPr>
                        <a:t>Спе-ціалі-зова-них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err="1" smtClean="0">
                          <a:effectLst/>
                        </a:rPr>
                        <a:t>Місь-ких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err="1">
                          <a:effectLst/>
                        </a:rPr>
                        <a:t>Сіль-ських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err="1" smtClean="0">
                          <a:effectLst/>
                        </a:rPr>
                        <a:t>Спе-ціалі-зова-них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3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18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8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242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 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 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18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 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1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3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5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</a:tr>
              <a:tr h="423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15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9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233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 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15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1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3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3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</a:tr>
              <a:tr h="423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8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 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10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73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8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 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1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1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2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</a:tr>
              <a:tr h="4231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9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 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 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11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81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9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 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 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1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1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2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</a:tr>
              <a:tr h="4936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50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 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 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 err="1" smtClean="0">
                          <a:effectLst/>
                        </a:rPr>
                        <a:t>Ра-зом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629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</a:rPr>
                        <a:t> </a:t>
                      </a:r>
                      <a:endParaRPr lang="ru-RU" sz="20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50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 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4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8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12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676" marR="6667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42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технічна праця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 bwMode="auto">
          <a:xfrm>
            <a:off x="32432" y="0"/>
            <a:ext cx="9165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8928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/>
              <a:t>23.11.2018 року на базі закладу загальної середньої освіти І-ІІІ ступенів №10 Чернівецької міської ради відбувся майстер-клас вчителя трудового навчання (обслуговуючі види праці)  Чагоряну Христини Василівни на тему: «Використання технік по виготовленню об’ємних подарункових листівок на уроках обслуговуючої праці».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44824"/>
            <a:ext cx="873191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85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2" y="260648"/>
            <a:ext cx="8749051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92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731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3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16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93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технічна праця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 bwMode="auto">
          <a:xfrm>
            <a:off x="17160" y="0"/>
            <a:ext cx="9165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/>
              <a:t>Створити необхідні умови для розвитку педагогічної творчості вчителів, відповідну позитивну атмосферу, надихнути педагогів на творчу діяльність і підтримати своїх колег у їхніх творчих педагогічних пошуках було метою семінару-практикуму для вчителів трудового навчання (технічні види праці), який відбувся 30 листопада 2018 року на базі Чернівецької гімназії №3. Тема семінару: «Особливості викладання трудового навчання та актуальні проблеми у вивченні предмета “Технології” в 10 класі».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99" y="2176801"/>
            <a:ext cx="6798553" cy="453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84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78" y="404664"/>
            <a:ext cx="8568952" cy="606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36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технічна праця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 bwMode="auto">
          <a:xfrm>
            <a:off x="-34368" y="0"/>
            <a:ext cx="9165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4368" y="116632"/>
            <a:ext cx="91658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2060"/>
                </a:solidFill>
                <a:latin typeface="Bookman Old Style" pitchFamily="18" charset="0"/>
              </a:rPr>
              <a:t>ПЛАН</a:t>
            </a:r>
            <a:r>
              <a:rPr lang="uk-UA" b="1" i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uk-UA" sz="2000" b="1" i="1" dirty="0" smtClean="0">
                <a:solidFill>
                  <a:srgbClr val="002060"/>
                </a:solidFill>
                <a:latin typeface="Bookman Old Style" pitchFamily="18" charset="0"/>
              </a:rPr>
              <a:t>проведення засідання методичного об’єднання щодо організації навчально-виховного процесу з трудового навчання</a:t>
            </a:r>
          </a:p>
          <a:p>
            <a:pPr algn="ctr"/>
            <a:r>
              <a:rPr lang="uk-UA" sz="2000" b="1" i="1" dirty="0" smtClean="0">
                <a:solidFill>
                  <a:srgbClr val="002060"/>
                </a:solidFill>
                <a:latin typeface="Bookman Old Style" pitchFamily="18" charset="0"/>
              </a:rPr>
              <a:t>в закладах освіти міста Чернівці у ІІ семестрі 2018/2019 </a:t>
            </a:r>
            <a:r>
              <a:rPr lang="uk-UA" sz="2000" b="1" i="1" dirty="0" err="1" smtClean="0">
                <a:solidFill>
                  <a:srgbClr val="002060"/>
                </a:solidFill>
                <a:latin typeface="Bookman Old Style" pitchFamily="18" charset="0"/>
              </a:rPr>
              <a:t>н.р</a:t>
            </a:r>
            <a:r>
              <a:rPr lang="uk-UA" sz="2000" b="1" i="1" dirty="0" smtClean="0">
                <a:solidFill>
                  <a:srgbClr val="002060"/>
                </a:solidFill>
                <a:latin typeface="Bookman Old Style" pitchFamily="18" charset="0"/>
              </a:rPr>
              <a:t>.</a:t>
            </a:r>
            <a:endParaRPr lang="uk-UA" sz="2000" b="1" i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729570"/>
            <a:ext cx="885698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Аналіз роботи вчителів трудового навчання                                                 в І семестрі 2018/2019 </a:t>
            </a:r>
            <a:r>
              <a:rPr lang="uk-UA" sz="2400" b="1" dirty="0" err="1" smtClean="0">
                <a:solidFill>
                  <a:srgbClr val="C00000"/>
                </a:solidFill>
                <a:latin typeface="Monotype Corsiva" pitchFamily="66" charset="0"/>
              </a:rPr>
              <a:t>н.р</a:t>
            </a:r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.</a:t>
            </a:r>
          </a:p>
          <a:p>
            <a:pPr marL="457200" indent="-457200" algn="ctr">
              <a:buAutoNum type="arabicPeriod"/>
            </a:pPr>
            <a:endParaRPr lang="uk-UA" sz="14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marL="457200" indent="-457200" algn="ctr">
              <a:buAutoNum type="arabicPeriod"/>
            </a:pPr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Результативність участі школярів міста                                                  у ІІ етапі Всеукраїнської олімпіади з трудового навчання                       у 2018/2019 </a:t>
            </a:r>
            <a:r>
              <a:rPr lang="uk-UA" sz="2400" b="1" dirty="0" err="1" smtClean="0">
                <a:solidFill>
                  <a:srgbClr val="C00000"/>
                </a:solidFill>
                <a:latin typeface="Monotype Corsiva" pitchFamily="66" charset="0"/>
              </a:rPr>
              <a:t>н.р</a:t>
            </a:r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.</a:t>
            </a:r>
          </a:p>
          <a:p>
            <a:pPr marL="457200" indent="-457200" algn="ctr">
              <a:buAutoNum type="arabicPeriod"/>
            </a:pPr>
            <a:endParaRPr lang="uk-UA" sz="14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marL="457200" indent="-457200" algn="ctr">
              <a:buAutoNum type="arabicPeriod"/>
            </a:pPr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Методичні рекомендації щодо викладання трудового навчання                у ІІ семестрі 2018/2019 </a:t>
            </a:r>
            <a:r>
              <a:rPr lang="uk-UA" sz="2400" b="1" dirty="0" err="1" smtClean="0">
                <a:solidFill>
                  <a:srgbClr val="C00000"/>
                </a:solidFill>
                <a:latin typeface="Monotype Corsiva" pitchFamily="66" charset="0"/>
              </a:rPr>
              <a:t>н.р</a:t>
            </a:r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.</a:t>
            </a:r>
          </a:p>
          <a:p>
            <a:pPr marL="457200" indent="-457200" algn="ctr">
              <a:buAutoNum type="arabicPeriod"/>
            </a:pPr>
            <a:endParaRPr lang="ru-RU" sz="14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marL="457200" indent="-457200" algn="ctr">
              <a:buAutoNum type="arabicPeriod"/>
            </a:pPr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Про проведення міської   виставки-конкурсу  науково-технічної  творчості  та  декоративно-ужиткового  мистецтва  вихованців    ЗНЗ, </a:t>
            </a:r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ПНЗ</a:t>
            </a:r>
          </a:p>
          <a:p>
            <a:pPr marL="457200" indent="-457200" algn="ctr">
              <a:buAutoNum type="arabicPeriod"/>
            </a:pPr>
            <a:endParaRPr lang="uk-UA" sz="24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marL="457200" indent="-457200" algn="ctr">
              <a:buAutoNum type="arabicPeriod"/>
            </a:pPr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Різне.</a:t>
            </a:r>
            <a:endParaRPr lang="uk-UA" sz="2400" b="1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8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611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78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601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85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692696"/>
            <a:ext cx="8704967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28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технічна праця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 bwMode="auto">
          <a:xfrm>
            <a:off x="17160" y="0"/>
            <a:ext cx="9165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/>
              <a:t>Відповідно до плану роботи управління освіти Чернівецької міської ради на 2018/2019 навчальний рік 07 грудня 2018 року на базі Чернівецького ЗЗСО І – ІІІ ступенів № 11 (керівник – Герасим’юк М.В.) відбулося засідання міського методичного об’єднання вчителів обслуговуючої праці у формі семінару-практикуму з проблеми «Впровадження в освітній процес технологій з виготовлення об’єктів проектування методом в’язання».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49" y="1942966"/>
            <a:ext cx="6876054" cy="457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19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30" y="434889"/>
            <a:ext cx="8549142" cy="604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06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06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15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10" y="332656"/>
            <a:ext cx="8596970" cy="608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90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06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92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01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3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технічна праця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 bwMode="auto">
          <a:xfrm>
            <a:off x="17160" y="0"/>
            <a:ext cx="9165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8928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/>
              <a:t>11 грудня 2018 року у актовому залі Чернівецького закладу загальної середньої освіти І-ІІІ ступенів №3 на урочисте свято «Майбутнє твориться сьогодні» зібралися найкращі учні і вчителі, які гідно представили свій  заклад загальної середньої освіти на ІІ етапі Всеукраїнської  предметної олімпіади з трудового навчання.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76" y="1689171"/>
            <a:ext cx="6944045" cy="490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85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технічна праця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 bwMode="auto">
          <a:xfrm>
            <a:off x="-34368" y="0"/>
            <a:ext cx="9165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4368" y="30706"/>
            <a:ext cx="91314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/>
              <a:t>Науково-методична проблема  на 2018/2019 р. для вчителів трудового навчання (технологій) </a:t>
            </a:r>
          </a:p>
          <a:p>
            <a:pPr algn="ctr"/>
            <a:r>
              <a:rPr lang="uk-UA" sz="4000" i="1" dirty="0" smtClean="0"/>
              <a:t>«Формування в учнів технічного світогляду, закріплення на практиці знань про технологічну діяльність».</a:t>
            </a:r>
            <a:endParaRPr lang="uk-UA" sz="4000" i="1" dirty="0"/>
          </a:p>
        </p:txBody>
      </p:sp>
      <p:pic>
        <p:nvPicPr>
          <p:cNvPr id="10244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6545"/>
            <a:ext cx="8136904" cy="2808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трудове\Фото нагородження\MyColl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5980"/>
            <a:ext cx="8892480" cy="62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30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трудове\Фото нагородження\MyColl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3"/>
            <a:ext cx="8772583" cy="620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8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трудове\Фото нагородження\MyColl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8856984" cy="626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9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трудове\Фото нагородження\MyColl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71942" cy="627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14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трудове\Фото нагородження\MyCollages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0" y="260648"/>
            <a:ext cx="8892479" cy="628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6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технічна праця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 bwMode="auto">
          <a:xfrm>
            <a:off x="17160" y="0"/>
            <a:ext cx="9165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7381" y="31886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/>
              <a:t>В грудні 2018 року відповідно до плану роботи міського методичного центру управління освіти Чернівецької міської ради було проведено міську новорічно-різдвяну виставку «Новорічна композиція» на базі міського центру еколого-натуралістичної творчості учнівської молоді, на якій було </a:t>
            </a:r>
            <a:r>
              <a:rPr lang="uk-UA" b="1" i="1" dirty="0" err="1" smtClean="0"/>
              <a:t>пре</a:t>
            </a:r>
            <a:r>
              <a:rPr lang="uk-UA" b="1" i="1" dirty="0" smtClean="0"/>
              <a:t>дставлено 192 експонати закладів освіти і позашкілля міста</a:t>
            </a:r>
            <a:endParaRPr lang="uk-UA" b="1" i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69" y="1509214"/>
            <a:ext cx="7315200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6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59" y="404664"/>
            <a:ext cx="864731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3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404664"/>
            <a:ext cx="8656873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46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D:\Інформаційне забезпечення\Новорічна композиція 2018-20181225T095652Z-001\Новорічна композиція 2018\MyCollage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91991" cy="628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4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Інформаційне забезпечення\Новорічна композиція 2018-20181225T095652Z-001\Новорічна композиція 2018\MyCollage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865317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4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220" y="260648"/>
            <a:ext cx="8914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31.08.2018 року </a:t>
            </a:r>
            <a:r>
              <a:rPr lang="ru-RU" b="1" i="1" dirty="0" err="1"/>
              <a:t>гостинно</a:t>
            </a:r>
            <a:r>
              <a:rPr lang="ru-RU" b="1" i="1" dirty="0"/>
              <a:t> </a:t>
            </a:r>
            <a:r>
              <a:rPr lang="ru-RU" b="1" i="1" dirty="0" err="1"/>
              <a:t>зустрічав</a:t>
            </a:r>
            <a:r>
              <a:rPr lang="ru-RU" b="1" i="1" dirty="0"/>
              <a:t> </a:t>
            </a:r>
            <a:r>
              <a:rPr lang="ru-RU" b="1" i="1" dirty="0" err="1"/>
              <a:t>учителів</a:t>
            </a:r>
            <a:r>
              <a:rPr lang="ru-RU" b="1" i="1" dirty="0"/>
              <a:t> трудового </a:t>
            </a:r>
            <a:r>
              <a:rPr lang="ru-RU" b="1" i="1" dirty="0" err="1"/>
              <a:t>навчання</a:t>
            </a:r>
            <a:r>
              <a:rPr lang="ru-RU" b="1" i="1" dirty="0"/>
              <a:t> заклад </a:t>
            </a:r>
            <a:r>
              <a:rPr lang="ru-RU" b="1" i="1" dirty="0" err="1"/>
              <a:t>загальної</a:t>
            </a:r>
            <a:r>
              <a:rPr lang="ru-RU" b="1" i="1" dirty="0"/>
              <a:t> </a:t>
            </a:r>
            <a:r>
              <a:rPr lang="ru-RU" b="1" i="1" dirty="0" err="1"/>
              <a:t>середньої</a:t>
            </a:r>
            <a:r>
              <a:rPr lang="ru-RU" b="1" i="1" dirty="0"/>
              <a:t> </a:t>
            </a:r>
            <a:r>
              <a:rPr lang="ru-RU" b="1" i="1" dirty="0" err="1"/>
              <a:t>освіти</a:t>
            </a:r>
            <a:r>
              <a:rPr lang="ru-RU" b="1" i="1" dirty="0"/>
              <a:t> №1, де вони </a:t>
            </a:r>
            <a:r>
              <a:rPr lang="ru-RU" b="1" i="1" dirty="0" err="1"/>
              <a:t>змогли</a:t>
            </a:r>
            <a:r>
              <a:rPr lang="ru-RU" b="1" i="1" dirty="0"/>
              <a:t> </a:t>
            </a:r>
            <a:r>
              <a:rPr lang="ru-RU" b="1" i="1" dirty="0" err="1"/>
              <a:t>окреслити</a:t>
            </a:r>
            <a:r>
              <a:rPr lang="ru-RU" b="1" i="1" dirty="0"/>
              <a:t> </a:t>
            </a:r>
            <a:r>
              <a:rPr lang="ru-RU" b="1" i="1" dirty="0" err="1"/>
              <a:t>основні</a:t>
            </a:r>
            <a:r>
              <a:rPr lang="ru-RU" b="1" i="1" dirty="0"/>
              <a:t> </a:t>
            </a:r>
            <a:r>
              <a:rPr lang="ru-RU" b="1" i="1" dirty="0" err="1"/>
              <a:t>орієнтири</a:t>
            </a:r>
            <a:r>
              <a:rPr lang="ru-RU" b="1" i="1" dirty="0"/>
              <a:t> </a:t>
            </a:r>
            <a:r>
              <a:rPr lang="ru-RU" b="1" i="1" dirty="0" err="1"/>
              <a:t>щодо</a:t>
            </a:r>
            <a:r>
              <a:rPr lang="ru-RU" b="1" i="1" dirty="0"/>
              <a:t> </a:t>
            </a:r>
            <a:r>
              <a:rPr lang="ru-RU" b="1" i="1" dirty="0" err="1"/>
              <a:t>організації</a:t>
            </a:r>
            <a:r>
              <a:rPr lang="ru-RU" b="1" i="1" dirty="0"/>
              <a:t> та </a:t>
            </a:r>
            <a:r>
              <a:rPr lang="ru-RU" b="1" i="1" dirty="0" err="1"/>
              <a:t>проведення</a:t>
            </a:r>
            <a:r>
              <a:rPr lang="ru-RU" b="1" i="1" dirty="0"/>
              <a:t> 2018/2019 </a:t>
            </a:r>
            <a:r>
              <a:rPr lang="ru-RU" b="1" i="1" dirty="0" err="1"/>
              <a:t>навчального</a:t>
            </a:r>
            <a:r>
              <a:rPr lang="ru-RU" b="1" i="1" dirty="0"/>
              <a:t> року</a:t>
            </a:r>
            <a:endParaRPr lang="ru-RU" b="1" i="1" dirty="0" smtClean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9" y="1186441"/>
            <a:ext cx="4176464" cy="2779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 descr="Ð¡Ð²ÑÑÐ»Ð¸Ð½Ð° Ð²ÑÐ´ Sergij  Bilou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83978"/>
            <a:ext cx="4120753" cy="2749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Ð¡Ð²ÑÑÐ»Ð¸Ð½Ð° Ð²ÑÐ´ Sergij  Bilou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6" y="4005316"/>
            <a:ext cx="4176464" cy="2786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Ð¡Ð²ÑÑÐ»Ð¸Ð½Ð° Ð²ÑÐ´ Sergij  Bilou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62458"/>
            <a:ext cx="4120753" cy="2749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8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технічна праця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 bwMode="auto">
          <a:xfrm>
            <a:off x="17160" y="0"/>
            <a:ext cx="9165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11718" r="13911" b="5118"/>
          <a:stretch/>
        </p:blipFill>
        <p:spPr bwMode="auto">
          <a:xfrm>
            <a:off x="0" y="1"/>
            <a:ext cx="5826699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t="11704" r="21133" b="5097"/>
          <a:stretch/>
        </p:blipFill>
        <p:spPr bwMode="auto">
          <a:xfrm>
            <a:off x="3373453" y="3140968"/>
            <a:ext cx="5809539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24128" y="1596907"/>
            <a:ext cx="3612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u="sng" dirty="0">
                <a:hlinkClick r:id="rId5"/>
              </a:rPr>
              <a:t>http://trudpalcv.at.ua</a:t>
            </a:r>
            <a:r>
              <a:rPr lang="uk-UA" sz="2800" u="sng" dirty="0">
                <a:hlinkClick r:id="rId5"/>
              </a:rPr>
              <a:t>/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658" y="4645541"/>
            <a:ext cx="3323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/>
              <a:t>https://www.facebook.com/groups/1775468302718754/</a:t>
            </a:r>
            <a:endParaRPr lang="ru-RU" sz="2000" b="1" u="sng" dirty="0"/>
          </a:p>
        </p:txBody>
      </p:sp>
    </p:spTree>
    <p:extLst>
      <p:ext uri="{BB962C8B-B14F-4D97-AF65-F5344CB8AC3E}">
        <p14:creationId xmlns:p14="http://schemas.microsoft.com/office/powerpoint/2010/main" val="161700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61555" y="908720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>
                <a:solidFill>
                  <a:srgbClr val="0000FF"/>
                </a:solidFill>
                <a:hlinkClick r:id="rId2"/>
              </a:rPr>
              <a:t>https://www.facebook.com</a:t>
            </a:r>
            <a:r>
              <a:rPr lang="en-US" sz="2400" b="1" u="sng" dirty="0" smtClean="0">
                <a:solidFill>
                  <a:srgbClr val="0000FF"/>
                </a:solidFill>
                <a:hlinkClick r:id="rId2"/>
              </a:rPr>
              <a:t>/</a:t>
            </a:r>
            <a:endParaRPr lang="uk-UA" sz="2400" b="1" u="sng" dirty="0" smtClean="0">
              <a:solidFill>
                <a:srgbClr val="0000FF"/>
              </a:solidFill>
              <a:hlinkClick r:id="rId2"/>
            </a:endParaRPr>
          </a:p>
          <a:p>
            <a:r>
              <a:rPr lang="en-US" sz="2400" b="1" u="sng" dirty="0" smtClean="0">
                <a:solidFill>
                  <a:srgbClr val="0000FF"/>
                </a:solidFill>
                <a:hlinkClick r:id="rId2"/>
              </a:rPr>
              <a:t>groups/</a:t>
            </a:r>
            <a:r>
              <a:rPr lang="en-US" sz="2400" b="1" u="sng" dirty="0" smtClean="0">
                <a:solidFill>
                  <a:srgbClr val="0000FF"/>
                </a:solidFill>
              </a:rPr>
              <a:t>633522206988902/</a:t>
            </a:r>
            <a:endParaRPr lang="uk-UA" sz="2400" b="1" u="sng" dirty="0" smtClean="0">
              <a:solidFill>
                <a:srgbClr val="0000FF"/>
              </a:solidFill>
            </a:endParaRPr>
          </a:p>
          <a:p>
            <a:endParaRPr lang="ru-RU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93" b="37747"/>
          <a:stretch/>
        </p:blipFill>
        <p:spPr bwMode="auto">
          <a:xfrm>
            <a:off x="3635896" y="3284984"/>
            <a:ext cx="528307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29" b="37823"/>
          <a:stretch/>
        </p:blipFill>
        <p:spPr bwMode="auto">
          <a:xfrm>
            <a:off x="178478" y="188640"/>
            <a:ext cx="528307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5312" y="3993814"/>
            <a:ext cx="3460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0000FF"/>
                </a:solidFill>
              </a:rPr>
              <a:t>https://www.facebook.com/groups/1873113212937463/?multi_permalinks=2207327312849383&amp;notif_id=1546448319159677&amp;notif_t=group_activity</a:t>
            </a:r>
            <a:endParaRPr lang="ru-RU" sz="24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ртинки по запросу вітання з новим роком та різдвом христови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6" y="-15498"/>
            <a:ext cx="9147896" cy="687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39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220" y="260648"/>
            <a:ext cx="89143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З </a:t>
            </a:r>
            <a:r>
              <a:rPr lang="ru-RU" b="1" i="1" dirty="0" err="1"/>
              <a:t>нагоди</a:t>
            </a:r>
            <a:r>
              <a:rPr lang="ru-RU" b="1" i="1" dirty="0"/>
              <a:t> </a:t>
            </a:r>
            <a:r>
              <a:rPr lang="ru-RU" b="1" i="1" dirty="0" err="1"/>
              <a:t>професійного</a:t>
            </a:r>
            <a:r>
              <a:rPr lang="ru-RU" b="1" i="1" dirty="0"/>
              <a:t> свята </a:t>
            </a:r>
            <a:r>
              <a:rPr lang="ru-RU" b="1" i="1" dirty="0" err="1"/>
              <a:t>Працівників</a:t>
            </a:r>
            <a:r>
              <a:rPr lang="ru-RU" b="1" i="1" dirty="0"/>
              <a:t> </a:t>
            </a:r>
            <a:r>
              <a:rPr lang="ru-RU" b="1" i="1" dirty="0" err="1"/>
              <a:t>освіти</a:t>
            </a:r>
            <a:r>
              <a:rPr lang="ru-RU" b="1" i="1" dirty="0"/>
              <a:t> </a:t>
            </a:r>
            <a:r>
              <a:rPr lang="ru-RU" b="1" i="1" dirty="0" err="1"/>
              <a:t>наші</a:t>
            </a:r>
            <a:r>
              <a:rPr lang="ru-RU" b="1" i="1" dirty="0"/>
              <a:t> </a:t>
            </a:r>
            <a:r>
              <a:rPr lang="ru-RU" b="1" i="1" dirty="0" err="1"/>
              <a:t>колеги</a:t>
            </a:r>
            <a:r>
              <a:rPr lang="ru-RU" b="1" i="1" dirty="0"/>
              <a:t> </a:t>
            </a:r>
            <a:r>
              <a:rPr lang="ru-RU" b="1" i="1" dirty="0" err="1"/>
              <a:t>нагороджені</a:t>
            </a:r>
            <a:r>
              <a:rPr lang="ru-RU" b="1" i="1" dirty="0"/>
              <a:t>:</a:t>
            </a:r>
          </a:p>
          <a:p>
            <a:pPr algn="ctr"/>
            <a:r>
              <a:rPr lang="ru-RU" b="1" i="1" dirty="0"/>
              <a:t>- грамотою </a:t>
            </a:r>
            <a:r>
              <a:rPr lang="ru-RU" b="1" i="1" dirty="0" err="1"/>
              <a:t>Чернівецької</a:t>
            </a:r>
            <a:r>
              <a:rPr lang="ru-RU" b="1" i="1" dirty="0"/>
              <a:t> </a:t>
            </a:r>
            <a:r>
              <a:rPr lang="ru-RU" b="1" i="1" dirty="0" err="1"/>
              <a:t>міської</a:t>
            </a:r>
            <a:r>
              <a:rPr lang="ru-RU" b="1" i="1" dirty="0"/>
              <a:t> ради - </a:t>
            </a:r>
            <a:r>
              <a:rPr lang="ru-RU" b="1" i="1" dirty="0" err="1"/>
              <a:t>Палій</a:t>
            </a:r>
            <a:r>
              <a:rPr lang="ru-RU" b="1" i="1" dirty="0"/>
              <a:t> Ю.В., учитель трудового </a:t>
            </a:r>
            <a:r>
              <a:rPr lang="ru-RU" b="1" i="1" dirty="0" err="1"/>
              <a:t>навчання</a:t>
            </a:r>
            <a:r>
              <a:rPr lang="ru-RU" b="1" i="1" dirty="0"/>
              <a:t> і </a:t>
            </a:r>
            <a:r>
              <a:rPr lang="ru-RU" b="1" i="1" dirty="0" err="1"/>
              <a:t>інформатики</a:t>
            </a:r>
            <a:r>
              <a:rPr lang="ru-RU" b="1" i="1" dirty="0"/>
              <a:t> ЗОШ №38;</a:t>
            </a:r>
          </a:p>
          <a:p>
            <a:pPr algn="ctr"/>
            <a:r>
              <a:rPr lang="ru-RU" b="1" i="1" dirty="0"/>
              <a:t>- грамотою </a:t>
            </a:r>
            <a:r>
              <a:rPr lang="ru-RU" b="1" i="1" dirty="0" err="1"/>
              <a:t>управління</a:t>
            </a:r>
            <a:r>
              <a:rPr lang="ru-RU" b="1" i="1" dirty="0"/>
              <a:t> </a:t>
            </a:r>
            <a:r>
              <a:rPr lang="ru-RU" b="1" i="1" dirty="0" err="1"/>
              <a:t>освіти</a:t>
            </a:r>
            <a:r>
              <a:rPr lang="ru-RU" b="1" i="1" dirty="0"/>
              <a:t> - </a:t>
            </a:r>
            <a:r>
              <a:rPr lang="ru-RU" b="1" i="1" dirty="0" err="1"/>
              <a:t>Ляшенкр</a:t>
            </a:r>
            <a:r>
              <a:rPr lang="ru-RU" b="1" i="1" dirty="0"/>
              <a:t> Р.М, учитель трудового </a:t>
            </a:r>
            <a:r>
              <a:rPr lang="ru-RU" b="1" i="1" dirty="0" err="1"/>
              <a:t>навчання</a:t>
            </a:r>
            <a:r>
              <a:rPr lang="ru-RU" b="1" i="1" dirty="0"/>
              <a:t> ЗОШ №28.</a:t>
            </a:r>
            <a:endParaRPr lang="ru-RU" b="1" i="1" dirty="0" smtClean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844824"/>
            <a:ext cx="6038850" cy="4848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29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27" y="6856"/>
            <a:ext cx="91694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220" y="260648"/>
            <a:ext cx="8914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/>
              <a:t>Олімпіадний</a:t>
            </a:r>
            <a:r>
              <a:rPr lang="ru-RU" b="1" i="1" dirty="0"/>
              <a:t> </a:t>
            </a:r>
            <a:r>
              <a:rPr lang="ru-RU" b="1" i="1" dirty="0" smtClean="0"/>
              <a:t>марафон </a:t>
            </a:r>
            <a:r>
              <a:rPr lang="ru-RU" b="1" i="1" dirty="0" err="1" smtClean="0"/>
              <a:t>умільців</a:t>
            </a:r>
            <a:r>
              <a:rPr lang="ru-RU" b="1" i="1" dirty="0" smtClean="0"/>
              <a:t> </a:t>
            </a:r>
            <a:r>
              <a:rPr lang="ru-RU" b="1" i="1" dirty="0"/>
              <a:t>з трудового </a:t>
            </a:r>
            <a:r>
              <a:rPr lang="ru-RU" b="1" i="1" dirty="0" err="1"/>
              <a:t>навчання</a:t>
            </a:r>
            <a:r>
              <a:rPr lang="ru-RU" b="1" i="1" dirty="0"/>
              <a:t> (</a:t>
            </a:r>
            <a:r>
              <a:rPr lang="ru-RU" b="1" i="1" dirty="0" err="1"/>
              <a:t>технічні</a:t>
            </a:r>
            <a:r>
              <a:rPr lang="ru-RU" b="1" i="1" dirty="0"/>
              <a:t> та </a:t>
            </a:r>
            <a:r>
              <a:rPr lang="ru-RU" b="1" i="1" dirty="0" err="1"/>
              <a:t>обслуговуючі</a:t>
            </a:r>
            <a:r>
              <a:rPr lang="ru-RU" b="1" i="1" dirty="0"/>
              <a:t> </a:t>
            </a:r>
            <a:r>
              <a:rPr lang="ru-RU" b="1" i="1" dirty="0" err="1"/>
              <a:t>види</a:t>
            </a:r>
            <a:r>
              <a:rPr lang="ru-RU" b="1" i="1" dirty="0"/>
              <a:t> </a:t>
            </a:r>
            <a:r>
              <a:rPr lang="ru-RU" b="1" i="1" dirty="0" err="1"/>
              <a:t>праці</a:t>
            </a:r>
            <a:r>
              <a:rPr lang="ru-RU" b="1" i="1" dirty="0" smtClean="0"/>
              <a:t>)</a:t>
            </a:r>
          </a:p>
          <a:p>
            <a:pPr algn="ctr"/>
            <a:r>
              <a:rPr lang="uk-UA" b="1" i="1" dirty="0" smtClean="0"/>
              <a:t>09-10 листопада 2018 року </a:t>
            </a:r>
          </a:p>
          <a:p>
            <a:pPr algn="ctr"/>
            <a:r>
              <a:rPr lang="uk-UA" b="1" i="1" dirty="0" smtClean="0"/>
              <a:t>Чернівецька ЗОШ  І-ІІІ ступенів №3</a:t>
            </a:r>
            <a:endParaRPr lang="uk-UA" b="1" i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86" y="1429193"/>
            <a:ext cx="7504774" cy="531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17" y="332656"/>
            <a:ext cx="8647319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2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731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08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4332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23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576</Words>
  <Application>Microsoft Office PowerPoint</Application>
  <PresentationFormat>Экран (4:3)</PresentationFormat>
  <Paragraphs>133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43</cp:revision>
  <dcterms:created xsi:type="dcterms:W3CDTF">2015-12-30T09:52:58Z</dcterms:created>
  <dcterms:modified xsi:type="dcterms:W3CDTF">2019-01-03T09:52:34Z</dcterms:modified>
</cp:coreProperties>
</file>